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87" r:id="rId2"/>
    <p:sldId id="256" r:id="rId3"/>
    <p:sldId id="288" r:id="rId4"/>
    <p:sldId id="289" r:id="rId5"/>
    <p:sldId id="300" r:id="rId6"/>
    <p:sldId id="301" r:id="rId7"/>
    <p:sldId id="290" r:id="rId8"/>
    <p:sldId id="292" r:id="rId9"/>
    <p:sldId id="297" r:id="rId10"/>
    <p:sldId id="293" r:id="rId11"/>
    <p:sldId id="294" r:id="rId12"/>
    <p:sldId id="295" r:id="rId13"/>
    <p:sldId id="296" r:id="rId14"/>
    <p:sldId id="298" r:id="rId15"/>
    <p:sldId id="299" r:id="rId16"/>
    <p:sldId id="260" r:id="rId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1C6"/>
    <a:srgbClr val="0072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31"/>
  </p:normalViewPr>
  <p:slideViewPr>
    <p:cSldViewPr snapToGrid="0" snapToObjects="1">
      <p:cViewPr varScale="1">
        <p:scale>
          <a:sx n="91" d="100"/>
          <a:sy n="91" d="100"/>
        </p:scale>
        <p:origin x="76" y="264"/>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notesViewPr>
    <p:cSldViewPr snapToGrid="0" snapToObjects="1" showGuides="1">
      <p:cViewPr varScale="1">
        <p:scale>
          <a:sx n="87" d="100"/>
          <a:sy n="87" d="100"/>
        </p:scale>
        <p:origin x="29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A0E135-8F08-4A67-B282-791FFEF0EE36}" type="datetimeFigureOut">
              <a:rPr lang="it-IT" smtClean="0"/>
              <a:t>10/10/2016</a:t>
            </a:fld>
            <a:endParaRPr lang="it-IT"/>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0300292-625E-424C-A47C-87DA00DAFDA3}" type="slidenum">
              <a:rPr lang="it-IT" smtClean="0"/>
              <a:t>‹#›</a:t>
            </a:fld>
            <a:endParaRPr lang="it-IT"/>
          </a:p>
        </p:txBody>
      </p:sp>
    </p:spTree>
    <p:extLst>
      <p:ext uri="{BB962C8B-B14F-4D97-AF65-F5344CB8AC3E}">
        <p14:creationId xmlns:p14="http://schemas.microsoft.com/office/powerpoint/2010/main" val="4194973605"/>
      </p:ext>
    </p:extLst>
  </p:cSld>
  <p:clrMap bg1="lt1" tx1="dk1" bg2="lt2" tx2="dk2" accent1="accent1" accent2="accent2" accent3="accent3" accent4="accent4" accent5="accent5" accent6="accent6" hlink="hlink" folHlink="folHlink"/>
</p:handoutMaster>
</file>

<file path=ppt/media/image1.jpg>
</file>

<file path=ppt/media/image11.png>
</file>

<file path=ppt/media/image15.png>
</file>

<file path=ppt/media/image16.png>
</file>

<file path=ppt/media/image18.png>
</file>

<file path=ppt/media/image2.png>
</file>

<file path=ppt/media/image3.jpg>
</file>

<file path=ppt/media/image4.png>
</file>

<file path=ppt/media/image5.png>
</file>

<file path=ppt/media/image6.jp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BE9B7D-6EB6-433E-A81A-FC3795F996BB}" type="datetimeFigureOut">
              <a:rPr lang="it-IT" smtClean="0"/>
              <a:t>10/10/2016</a:t>
            </a:fld>
            <a:endParaRPr lang="it-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62397D-24EC-4ED5-8221-6D7FBEE69231}" type="slidenum">
              <a:rPr lang="it-IT" smtClean="0"/>
              <a:t>‹#›</a:t>
            </a:fld>
            <a:endParaRPr lang="it-IT"/>
          </a:p>
        </p:txBody>
      </p:sp>
    </p:spTree>
    <p:extLst>
      <p:ext uri="{BB962C8B-B14F-4D97-AF65-F5344CB8AC3E}">
        <p14:creationId xmlns:p14="http://schemas.microsoft.com/office/powerpoint/2010/main" val="2756491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8B263312-38AA-4E1E-B2B5-0F8F122B24FE}" type="slidenum">
              <a:rPr lang="en-US" smtClean="0">
                <a:solidFill>
                  <a:prstClr val="black"/>
                </a:solidFill>
              </a:rPr>
              <a:pPr/>
              <a:t>7</a:t>
            </a:fld>
            <a:endParaRPr lang="en-US" dirty="0">
              <a:solidFill>
                <a:prstClr val="black"/>
              </a:solidFill>
            </a:endParaRPr>
          </a:p>
        </p:txBody>
      </p:sp>
      <p:sp>
        <p:nvSpPr>
          <p:cNvPr id="10" name="Slide Image Placeholder 9"/>
          <p:cNvSpPr>
            <a:spLocks noGrp="1" noRot="1" noChangeAspect="1"/>
          </p:cNvSpPr>
          <p:nvPr>
            <p:ph type="sldImg"/>
          </p:nvPr>
        </p:nvSpPr>
        <p:spPr/>
      </p:sp>
      <p:sp>
        <p:nvSpPr>
          <p:cNvPr id="11" name="Notes Placeholder 10"/>
          <p:cNvSpPr>
            <a:spLocks noGrp="1"/>
          </p:cNvSpPr>
          <p:nvPr>
            <p:ph type="body" idx="1"/>
          </p:nvPr>
        </p:nvSpPr>
        <p:spPr/>
        <p:txBody>
          <a:bodyPr/>
          <a:lstStyle/>
          <a:p>
            <a:pPr rtl="0" eaLnBrk="1" fontAlgn="t" latinLnBrk="0" hangingPunct="1"/>
            <a:endParaRPr lang="en-US" dirty="0"/>
          </a:p>
        </p:txBody>
      </p:sp>
      <p:sp>
        <p:nvSpPr>
          <p:cNvPr id="16" name="Date Placeholder 15"/>
          <p:cNvSpPr>
            <a:spLocks noGrp="1"/>
          </p:cNvSpPr>
          <p:nvPr>
            <p:ph type="dt" idx="13"/>
          </p:nvPr>
        </p:nvSpPr>
        <p:spPr/>
        <p:txBody>
          <a:bodyPr/>
          <a:lstStyle/>
          <a:p>
            <a:fld id="{8453B4A1-23F0-4EA8-922A-C21006FB5AB3}" type="datetime1">
              <a:rPr lang="en-US" smtClean="0">
                <a:solidFill>
                  <a:prstClr val="black"/>
                </a:solidFill>
              </a:rPr>
              <a:pPr/>
              <a:t>10/10/2016</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2278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34110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8B263312-38AA-4E1E-B2B5-0F8F122B24FE}" type="slidenum">
              <a:rPr lang="en-US" smtClean="0">
                <a:solidFill>
                  <a:prstClr val="black"/>
                </a:solidFill>
              </a:rPr>
              <a:pPr/>
              <a:t>8</a:t>
            </a:fld>
            <a:endParaRPr lang="en-US" dirty="0">
              <a:solidFill>
                <a:prstClr val="black"/>
              </a:solidFill>
            </a:endParaRPr>
          </a:p>
        </p:txBody>
      </p:sp>
      <p:sp>
        <p:nvSpPr>
          <p:cNvPr id="10" name="Slide Image Placeholder 9"/>
          <p:cNvSpPr>
            <a:spLocks noGrp="1" noRot="1" noChangeAspect="1"/>
          </p:cNvSpPr>
          <p:nvPr>
            <p:ph type="sldImg"/>
          </p:nvPr>
        </p:nvSpPr>
        <p:spPr/>
      </p:sp>
      <p:sp>
        <p:nvSpPr>
          <p:cNvPr id="11" name="Notes Placeholder 10"/>
          <p:cNvSpPr>
            <a:spLocks noGrp="1"/>
          </p:cNvSpPr>
          <p:nvPr>
            <p:ph type="body" idx="1"/>
          </p:nvPr>
        </p:nvSpPr>
        <p:spPr/>
        <p:txBody>
          <a:bodyPr/>
          <a:lstStyle/>
          <a:p>
            <a:pPr rtl="0" eaLnBrk="1" fontAlgn="t" latinLnBrk="0" hangingPunct="1"/>
            <a:endParaRPr lang="en-US" dirty="0"/>
          </a:p>
        </p:txBody>
      </p:sp>
      <p:sp>
        <p:nvSpPr>
          <p:cNvPr id="16" name="Date Placeholder 15"/>
          <p:cNvSpPr>
            <a:spLocks noGrp="1"/>
          </p:cNvSpPr>
          <p:nvPr>
            <p:ph type="dt" idx="13"/>
          </p:nvPr>
        </p:nvSpPr>
        <p:spPr/>
        <p:txBody>
          <a:bodyPr/>
          <a:lstStyle/>
          <a:p>
            <a:fld id="{8453B4A1-23F0-4EA8-922A-C21006FB5AB3}" type="datetime1">
              <a:rPr lang="en-US" smtClean="0">
                <a:solidFill>
                  <a:prstClr val="black"/>
                </a:solidFill>
              </a:rPr>
              <a:pPr/>
              <a:t>10/10/2016</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22783"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23012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327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10/10/2016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73453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TechEd 2013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10/10/2016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65336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TechEd 2013</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DFDA5C7-BBAE-481E-8BF7-731156A2E2C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10/10/2016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22149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3273"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10/10/2016 4:08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820266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bg>
      <p:bgPr>
        <a:solidFill>
          <a:srgbClr val="0072C6"/>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0" y="0"/>
            <a:ext cx="12192000" cy="6942105"/>
          </a:xfrm>
          <a:prstGeom prst="rect">
            <a:avLst/>
          </a:prstGeom>
        </p:spPr>
      </p:pic>
      <p:sp>
        <p:nvSpPr>
          <p:cNvPr id="2" name="Titolo 1"/>
          <p:cNvSpPr>
            <a:spLocks noGrp="1"/>
          </p:cNvSpPr>
          <p:nvPr>
            <p:ph type="ctrTitle" hasCustomPrompt="1"/>
          </p:nvPr>
        </p:nvSpPr>
        <p:spPr>
          <a:xfrm>
            <a:off x="351692" y="365761"/>
            <a:ext cx="6639043" cy="2264898"/>
          </a:xfrm>
        </p:spPr>
        <p:txBody>
          <a:bodyPr anchor="b">
            <a:normAutofit/>
          </a:bodyPr>
          <a:lstStyle>
            <a:lvl1pPr algn="l">
              <a:defRPr sz="6600" b="1">
                <a:solidFill>
                  <a:schemeClr val="bg1"/>
                </a:solidFill>
              </a:defRPr>
            </a:lvl1pPr>
          </a:lstStyle>
          <a:p>
            <a:r>
              <a:rPr lang="it-IT" dirty="0"/>
              <a:t>Nome sessione</a:t>
            </a:r>
          </a:p>
        </p:txBody>
      </p:sp>
      <p:sp>
        <p:nvSpPr>
          <p:cNvPr id="3" name="Sottotitolo 2"/>
          <p:cNvSpPr>
            <a:spLocks noGrp="1"/>
          </p:cNvSpPr>
          <p:nvPr>
            <p:ph type="subTitle" idx="1" hasCustomPrompt="1"/>
          </p:nvPr>
        </p:nvSpPr>
        <p:spPr>
          <a:xfrm>
            <a:off x="351692" y="2897945"/>
            <a:ext cx="7385539" cy="1688123"/>
          </a:xfrm>
        </p:spPr>
        <p:txBody>
          <a:bodyPr/>
          <a:lstStyle>
            <a:lvl1pPr marL="0" indent="0" algn="l">
              <a:buNone/>
              <a:defRPr sz="24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dirty="0"/>
              <a:t>Nome Speaker</a:t>
            </a:r>
          </a:p>
          <a:p>
            <a:r>
              <a:rPr lang="it-IT" dirty="0"/>
              <a:t>Titolo</a:t>
            </a:r>
          </a:p>
        </p:txBody>
      </p:sp>
    </p:spTree>
    <p:extLst>
      <p:ext uri="{BB962C8B-B14F-4D97-AF65-F5344CB8AC3E}">
        <p14:creationId xmlns:p14="http://schemas.microsoft.com/office/powerpoint/2010/main" val="88763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Segnaposto data 4"/>
          <p:cNvSpPr>
            <a:spLocks noGrp="1"/>
          </p:cNvSpPr>
          <p:nvPr>
            <p:ph type="dt" sz="half" idx="10"/>
          </p:nvPr>
        </p:nvSpPr>
        <p:spPr>
          <a:xfrm>
            <a:off x="838200" y="6356350"/>
            <a:ext cx="2743200" cy="365125"/>
          </a:xfrm>
          <a:prstGeom prst="rect">
            <a:avLst/>
          </a:prstGeom>
        </p:spPr>
        <p:txBody>
          <a:bodyPr/>
          <a:lstStyle/>
          <a:p>
            <a:fld id="{CFF23B68-0271-7E48-B33A-677E90527F75}" type="datetimeFigureOut">
              <a:rPr lang="it-IT" smtClean="0"/>
              <a:t>10/10/2016</a:t>
            </a:fld>
            <a:endParaRPr lang="it-IT"/>
          </a:p>
        </p:txBody>
      </p:sp>
      <p:sp>
        <p:nvSpPr>
          <p:cNvPr id="6" name="Segnaposto piè di pagina 5"/>
          <p:cNvSpPr>
            <a:spLocks noGrp="1"/>
          </p:cNvSpPr>
          <p:nvPr>
            <p:ph type="ftr" sz="quarter" idx="11"/>
          </p:nvPr>
        </p:nvSpPr>
        <p:spPr>
          <a:xfrm>
            <a:off x="4038600" y="6356350"/>
            <a:ext cx="4114800" cy="365125"/>
          </a:xfrm>
          <a:prstGeom prst="rect">
            <a:avLst/>
          </a:prstGeom>
        </p:spPr>
        <p:txBody>
          <a:bodyPr/>
          <a:lstStyle/>
          <a:p>
            <a:endParaRPr lang="it-IT"/>
          </a:p>
        </p:txBody>
      </p:sp>
      <p:sp>
        <p:nvSpPr>
          <p:cNvPr id="7" name="Segnaposto numero diapositiva 6"/>
          <p:cNvSpPr>
            <a:spLocks noGrp="1"/>
          </p:cNvSpPr>
          <p:nvPr>
            <p:ph type="sldNum" sz="quarter" idx="12"/>
          </p:nvPr>
        </p:nvSpPr>
        <p:spPr>
          <a:xfrm>
            <a:off x="8610600" y="6356350"/>
            <a:ext cx="2743200" cy="365125"/>
          </a:xfrm>
          <a:prstGeom prst="rect">
            <a:avLst/>
          </a:prstGeom>
        </p:spPr>
        <p:txBody>
          <a:bodyPr/>
          <a:lstStyle/>
          <a:p>
            <a:fld id="{4883E3A8-DFD4-C647-94EF-6E2C8473D3E0}" type="slidenum">
              <a:rPr lang="it-IT" smtClean="0"/>
              <a:t>‹#›</a:t>
            </a:fld>
            <a:endParaRPr lang="it-IT"/>
          </a:p>
        </p:txBody>
      </p:sp>
    </p:spTree>
    <p:extLst>
      <p:ext uri="{BB962C8B-B14F-4D97-AF65-F5344CB8AC3E}">
        <p14:creationId xmlns:p14="http://schemas.microsoft.com/office/powerpoint/2010/main" val="310821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2950066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430542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Titolo e testo verticali">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12474746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ontent slide">
    <p:bg>
      <p:bgPr>
        <a:solidFill>
          <a:schemeClr val="bg1"/>
        </a:solidFill>
        <a:effectLst/>
      </p:bgPr>
    </p:bg>
    <p:spTree>
      <p:nvGrpSpPr>
        <p:cNvPr id="1" name=""/>
        <p:cNvGrpSpPr/>
        <p:nvPr/>
      </p:nvGrpSpPr>
      <p:grpSpPr>
        <a:xfrm>
          <a:off x="0" y="0"/>
          <a:ext cx="0" cy="0"/>
          <a:chOff x="0" y="0"/>
          <a:chExt cx="0" cy="0"/>
        </a:xfrm>
      </p:grpSpPr>
      <p:pic>
        <p:nvPicPr>
          <p:cNvPr id="2" name="Picture 1"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968" y="-102830"/>
            <a:ext cx="12292374" cy="7048094"/>
          </a:xfrm>
          <a:prstGeom prst="rect">
            <a:avLst/>
          </a:prstGeom>
        </p:spPr>
      </p:pic>
      <p:sp>
        <p:nvSpPr>
          <p:cNvPr id="12" name="Text Placeholder 7"/>
          <p:cNvSpPr>
            <a:spLocks noGrp="1"/>
          </p:cNvSpPr>
          <p:nvPr>
            <p:ph type="body" sz="quarter" idx="10" hasCustomPrompt="1"/>
          </p:nvPr>
        </p:nvSpPr>
        <p:spPr>
          <a:xfrm>
            <a:off x="448602" y="1411818"/>
            <a:ext cx="11037715" cy="1829217"/>
          </a:xfrm>
          <a:ln>
            <a:noFill/>
          </a:ln>
        </p:spPr>
        <p:txBody>
          <a:bodyPr anchor="ctr" anchorCtr="0">
            <a:noAutofit/>
          </a:bodyPr>
          <a:lstStyle>
            <a:lvl1pPr marL="0" indent="0">
              <a:buNone/>
              <a:defRPr sz="5294"/>
            </a:lvl1pPr>
            <a:lvl2pPr marL="609543" indent="0">
              <a:buNone/>
              <a:defRPr/>
            </a:lvl2pPr>
          </a:lstStyle>
          <a:p>
            <a:pPr lvl="0"/>
            <a:r>
              <a:rPr lang="en-US" dirty="0"/>
              <a:t>Heading text</a:t>
            </a:r>
          </a:p>
        </p:txBody>
      </p:sp>
      <p:sp>
        <p:nvSpPr>
          <p:cNvPr id="13" name="Text Placeholder 7"/>
          <p:cNvSpPr>
            <a:spLocks noGrp="1"/>
          </p:cNvSpPr>
          <p:nvPr>
            <p:ph type="body" sz="quarter" idx="11" hasCustomPrompt="1"/>
          </p:nvPr>
        </p:nvSpPr>
        <p:spPr>
          <a:xfrm>
            <a:off x="448602" y="3387028"/>
            <a:ext cx="11037715" cy="2467852"/>
          </a:xfrm>
          <a:ln>
            <a:noFill/>
          </a:ln>
        </p:spPr>
        <p:txBody>
          <a:bodyPr>
            <a:noAutofit/>
          </a:bodyPr>
          <a:lstStyle>
            <a:lvl1pPr marL="0" indent="0">
              <a:buNone/>
              <a:defRPr sz="3137"/>
            </a:lvl1pPr>
            <a:lvl2pPr marL="609543" indent="0">
              <a:buNone/>
              <a:defRPr/>
            </a:lvl2pPr>
          </a:lstStyle>
          <a:p>
            <a:pPr lvl="0"/>
            <a:r>
              <a:rPr lang="en-US" dirty="0"/>
              <a:t>Body copy text</a:t>
            </a:r>
          </a:p>
        </p:txBody>
      </p:sp>
      <p:pic>
        <p:nvPicPr>
          <p:cNvPr id="6" name="Picture 5" descr="MSFT_logo_rgb_C-Wh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9013419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reveal/>
      </p:transition>
    </mc:Choice>
    <mc:Fallback xmlns="">
      <p:transition xmlns:p14="http://schemas.microsoft.com/office/powerpoint/2010/mai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1879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pic>
        <p:nvPicPr>
          <p:cNvPr id="6" name="Picture 5" descr="104750_Speaker TemplateART_v01-0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077" y="-106721"/>
            <a:ext cx="12292374" cy="7048094"/>
          </a:xfrm>
          <a:prstGeom prst="rect">
            <a:avLst/>
          </a:prstGeom>
        </p:spPr>
      </p:pic>
      <p:sp>
        <p:nvSpPr>
          <p:cNvPr id="2" name="Title 1"/>
          <p:cNvSpPr>
            <a:spLocks noGrp="1"/>
          </p:cNvSpPr>
          <p:nvPr>
            <p:ph type="title" hasCustomPrompt="1"/>
          </p:nvPr>
        </p:nvSpPr>
        <p:spPr>
          <a:xfrm>
            <a:off x="236824" y="181286"/>
            <a:ext cx="11688256" cy="1007891"/>
          </a:xfrm>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descr="MSFT_logo_rgb_C-Wht.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159" y="6074926"/>
            <a:ext cx="2239573" cy="823929"/>
          </a:xfrm>
          <a:prstGeom prst="rect">
            <a:avLst/>
          </a:prstGeom>
        </p:spPr>
      </p:pic>
    </p:spTree>
    <p:extLst>
      <p:ext uri="{BB962C8B-B14F-4D97-AF65-F5344CB8AC3E}">
        <p14:creationId xmlns:p14="http://schemas.microsoft.com/office/powerpoint/2010/main" val="2043993623"/>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atin typeface="Segoe UI" panose="020B0502040204020203" pitchFamily="34" charset="0"/>
                <a:cs typeface="Segoe UI" panose="020B0502040204020203" pitchFamily="34" charset="0"/>
              </a:defRPr>
            </a:lvl1pPr>
          </a:lstStyle>
          <a:p>
            <a:r>
              <a:rPr lang="en-US" dirty="0"/>
              <a:t>Click to edit Master title style</a:t>
            </a:r>
            <a:endParaRPr lang="it-IT" dirty="0"/>
          </a:p>
        </p:txBody>
      </p:sp>
      <p:sp>
        <p:nvSpPr>
          <p:cNvPr id="3" name="Segnaposto contenuto 2"/>
          <p:cNvSpPr>
            <a:spLocks noGrp="1"/>
          </p:cNvSpPr>
          <p:nvPr>
            <p:ph idx="1"/>
          </p:nvPr>
        </p:nvSpPr>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t-IT" dirty="0"/>
          </a:p>
        </p:txBody>
      </p:sp>
    </p:spTree>
    <p:extLst>
      <p:ext uri="{BB962C8B-B14F-4D97-AF65-F5344CB8AC3E}">
        <p14:creationId xmlns:p14="http://schemas.microsoft.com/office/powerpoint/2010/main" val="1647117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pic>
        <p:nvPicPr>
          <p:cNvPr id="5" name="Immagin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2000" cy="6946090"/>
          </a:xfrm>
          <a:prstGeom prst="rect">
            <a:avLst/>
          </a:prstGeom>
        </p:spPr>
      </p:pic>
      <p:sp>
        <p:nvSpPr>
          <p:cNvPr id="3" name="Segnaposto testo 2"/>
          <p:cNvSpPr>
            <a:spLocks noGrp="1"/>
          </p:cNvSpPr>
          <p:nvPr>
            <p:ph type="body" idx="1"/>
          </p:nvPr>
        </p:nvSpPr>
        <p:spPr>
          <a:xfrm>
            <a:off x="831850" y="4589463"/>
            <a:ext cx="4713544" cy="1500187"/>
          </a:xfrm>
        </p:spPr>
        <p:txBody>
          <a:bodyPr/>
          <a:lstStyle>
            <a:lvl1pPr marL="0" indent="0">
              <a:buNone/>
              <a:defRPr sz="2400">
                <a:solidFill>
                  <a:schemeClr val="bg1"/>
                </a:solidFill>
                <a:latin typeface="Segoe UI" panose="020B0502040204020203" pitchFamily="34" charset="0"/>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 name="Titolo 1"/>
          <p:cNvSpPr>
            <a:spLocks noGrp="1"/>
          </p:cNvSpPr>
          <p:nvPr>
            <p:ph type="title"/>
          </p:nvPr>
        </p:nvSpPr>
        <p:spPr>
          <a:xfrm>
            <a:off x="831850" y="1709738"/>
            <a:ext cx="4713544" cy="2852737"/>
          </a:xfrm>
        </p:spPr>
        <p:txBody>
          <a:bodyPr anchor="b">
            <a:normAutofit/>
          </a:bodyPr>
          <a:lstStyle>
            <a:lvl1pPr>
              <a:defRPr sz="6600">
                <a:solidFill>
                  <a:schemeClr val="bg1"/>
                </a:solidFill>
                <a:latin typeface="Segoe UI" panose="020B0502040204020203" pitchFamily="34" charset="0"/>
                <a:cs typeface="Segoe UI" panose="020B0502040204020203" pitchFamily="34" charset="0"/>
              </a:defRPr>
            </a:lvl1pPr>
          </a:lstStyle>
          <a:p>
            <a:r>
              <a:rPr lang="en-US" dirty="0"/>
              <a:t>Click to edit Master title style</a:t>
            </a:r>
            <a:endParaRPr lang="it-IT" dirty="0"/>
          </a:p>
        </p:txBody>
      </p:sp>
    </p:spTree>
    <p:extLst>
      <p:ext uri="{BB962C8B-B14F-4D97-AF65-F5344CB8AC3E}">
        <p14:creationId xmlns:p14="http://schemas.microsoft.com/office/powerpoint/2010/main" val="2036738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Click to edit Master title style</a:t>
            </a:r>
            <a:endParaRPr lang="it-IT" dirty="0"/>
          </a:p>
        </p:txBody>
      </p:sp>
      <p:sp>
        <p:nvSpPr>
          <p:cNvPr id="3" name="Segnaposto contenuto 2"/>
          <p:cNvSpPr>
            <a:spLocks noGrp="1"/>
          </p:cNvSpPr>
          <p:nvPr>
            <p:ph sz="half" idx="1"/>
          </p:nvPr>
        </p:nvSpPr>
        <p:spPr>
          <a:xfrm>
            <a:off x="838200" y="1825625"/>
            <a:ext cx="5181600"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it-IT" dirty="0"/>
          </a:p>
        </p:txBody>
      </p:sp>
      <p:sp>
        <p:nvSpPr>
          <p:cNvPr id="4" name="Segnaposto contenuto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577543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en-US" dirty="0"/>
              <a:t>Click to edit Master title style</a:t>
            </a:r>
            <a:endParaRPr lang="it-IT" dirty="0"/>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Segnaposto contenuto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Segnaposto contenuto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t-IT"/>
          </a:p>
        </p:txBody>
      </p:sp>
    </p:spTree>
    <p:extLst>
      <p:ext uri="{BB962C8B-B14F-4D97-AF65-F5344CB8AC3E}">
        <p14:creationId xmlns:p14="http://schemas.microsoft.com/office/powerpoint/2010/main" val="154763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US" dirty="0"/>
              <a:t>Click to edit Master title style</a:t>
            </a:r>
            <a:endParaRPr lang="it-IT" dirty="0"/>
          </a:p>
        </p:txBody>
      </p:sp>
    </p:spTree>
    <p:extLst>
      <p:ext uri="{BB962C8B-B14F-4D97-AF65-F5344CB8AC3E}">
        <p14:creationId xmlns:p14="http://schemas.microsoft.com/office/powerpoint/2010/main" val="513784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74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Vuota">
    <p:bg>
      <p:bgPr>
        <a:solidFill>
          <a:srgbClr val="0071C6"/>
        </a:solidFill>
        <a:effectLst/>
      </p:bgPr>
    </p:bg>
    <p:spTree>
      <p:nvGrpSpPr>
        <p:cNvPr id="1" name=""/>
        <p:cNvGrpSpPr/>
        <p:nvPr/>
      </p:nvGrpSpPr>
      <p:grpSpPr>
        <a:xfrm>
          <a:off x="0" y="0"/>
          <a:ext cx="0" cy="0"/>
          <a:chOff x="0" y="0"/>
          <a:chExt cx="0" cy="0"/>
        </a:xfrm>
      </p:grpSpPr>
      <p:pic>
        <p:nvPicPr>
          <p:cNvPr id="3" name="Immagin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946090"/>
          </a:xfrm>
          <a:prstGeom prst="rect">
            <a:avLst/>
          </a:prstGeom>
        </p:spPr>
      </p:pic>
      <p:sp>
        <p:nvSpPr>
          <p:cNvPr id="4" name="Titolo 1"/>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endParaRPr lang="it-IT" dirty="0"/>
          </a:p>
        </p:txBody>
      </p:sp>
    </p:spTree>
    <p:extLst>
      <p:ext uri="{BB962C8B-B14F-4D97-AF65-F5344CB8AC3E}">
        <p14:creationId xmlns:p14="http://schemas.microsoft.com/office/powerpoint/2010/main" val="586111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Vuota">
    <p:bg>
      <p:bgPr>
        <a:solidFill>
          <a:srgbClr val="0072C6"/>
        </a:solidFill>
        <a:effectLst/>
      </p:bgPr>
    </p:bg>
    <p:spTree>
      <p:nvGrpSpPr>
        <p:cNvPr id="1" name=""/>
        <p:cNvGrpSpPr/>
        <p:nvPr/>
      </p:nvGrpSpPr>
      <p:grpSpPr>
        <a:xfrm>
          <a:off x="0" y="0"/>
          <a:ext cx="0" cy="0"/>
          <a:chOff x="0" y="0"/>
          <a:chExt cx="0" cy="0"/>
        </a:xfrm>
      </p:grpSpPr>
      <p:pic>
        <p:nvPicPr>
          <p:cNvPr id="4" name="Immagin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946090"/>
          </a:xfrm>
          <a:prstGeom prst="rect">
            <a:avLst/>
          </a:prstGeom>
        </p:spPr>
      </p:pic>
      <p:sp>
        <p:nvSpPr>
          <p:cNvPr id="5" name="Titolo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endParaRPr lang="it-IT" dirty="0"/>
          </a:p>
        </p:txBody>
      </p:sp>
      <p:sp>
        <p:nvSpPr>
          <p:cNvPr id="6" name="Segnaposto testo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373041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dirty="0"/>
              <a:t>Fare clic per modificare stile</a:t>
            </a:r>
          </a:p>
        </p:txBody>
      </p:sp>
      <p:sp>
        <p:nvSpPr>
          <p:cNvPr id="3" name="Segnaposto testo 2"/>
          <p:cNvSpPr>
            <a:spLocks noGrp="1"/>
          </p:cNvSpPr>
          <p:nvPr>
            <p:ph type="body" idx="1"/>
          </p:nvPr>
        </p:nvSpPr>
        <p:spPr>
          <a:xfrm>
            <a:off x="838200" y="1825625"/>
            <a:ext cx="10515600" cy="3876675"/>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pic>
        <p:nvPicPr>
          <p:cNvPr id="5" name="Immagine 6"/>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0" y="5980112"/>
            <a:ext cx="12192000" cy="895351"/>
          </a:xfrm>
          <a:prstGeom prst="rect">
            <a:avLst/>
          </a:prstGeom>
        </p:spPr>
      </p:pic>
    </p:spTree>
    <p:extLst>
      <p:ext uri="{BB962C8B-B14F-4D97-AF65-F5344CB8AC3E}">
        <p14:creationId xmlns:p14="http://schemas.microsoft.com/office/powerpoint/2010/main" val="1602791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61" r:id="rId9"/>
    <p:sldLayoutId id="2147483656" r:id="rId10"/>
    <p:sldLayoutId id="2147483657" r:id="rId11"/>
    <p:sldLayoutId id="2147483658" r:id="rId12"/>
    <p:sldLayoutId id="2147483659"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technet.microsoft.com/en-us/windows-server-docs/compute/hyper-v/plan/plan-for-hyper-v-scalability-in-windows-server-2016" TargetMode="External"/><Relationship Id="rId2" Type="http://schemas.openxmlformats.org/officeDocument/2006/relationships/hyperlink" Target="https://technet.microsoft.com/en-us/windows-server-docs/networking/technologies/nic-teaming/nic-team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technet.microsoft.com/en-us/windows-server-docs/compute/hyper-v/supported-windows-guest-operating-systems-for-hyper-v-on-windows" TargetMode="External"/><Relationship Id="rId2" Type="http://schemas.openxmlformats.org/officeDocument/2006/relationships/hyperlink" Target="https://technet.microsoft.com/en-us/windows-server-docs/compute/hyper-v/supported-linux-and-freebsd-virtual-machines-for-hyper-v-on-windows" TargetMode="External"/><Relationship Id="rId1" Type="http://schemas.openxmlformats.org/officeDocument/2006/relationships/slideLayout" Target="../slideLayouts/slideLayout2.xml"/><Relationship Id="rId4" Type="http://schemas.openxmlformats.org/officeDocument/2006/relationships/hyperlink" Target="https://technet.microsoft.com/en-us/windows-server-docs/compute/hyper-v/plan/plan-for-hyper-v-networking-in-windows-server-2016"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09" y="0"/>
            <a:ext cx="12037382" cy="6858000"/>
          </a:xfrm>
          <a:prstGeom prst="rect">
            <a:avLst/>
          </a:prstGeom>
        </p:spPr>
      </p:pic>
      <p:pic>
        <p:nvPicPr>
          <p:cNvPr id="3" name="Immagin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506632" cy="6858000"/>
          </a:xfrm>
          <a:prstGeom prst="rect">
            <a:avLst/>
          </a:prstGeom>
        </p:spPr>
      </p:pic>
    </p:spTree>
    <p:extLst>
      <p:ext uri="{BB962C8B-B14F-4D97-AF65-F5344CB8AC3E}">
        <p14:creationId xmlns:p14="http://schemas.microsoft.com/office/powerpoint/2010/main" val="43928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629" y="110262"/>
            <a:ext cx="10515600" cy="1325563"/>
          </a:xfrm>
        </p:spPr>
        <p:txBody>
          <a:bodyPr/>
          <a:lstStyle/>
          <a:p>
            <a:r>
              <a:rPr lang="en-US" dirty="0"/>
              <a:t>VM Storage Resiliency</a:t>
            </a:r>
          </a:p>
        </p:txBody>
      </p:sp>
      <p:sp>
        <p:nvSpPr>
          <p:cNvPr id="4" name="Content Placeholder 3"/>
          <p:cNvSpPr>
            <a:spLocks noGrp="1"/>
          </p:cNvSpPr>
          <p:nvPr>
            <p:ph idx="1"/>
          </p:nvPr>
        </p:nvSpPr>
        <p:spPr/>
        <p:txBody>
          <a:bodyPr/>
          <a:lstStyle/>
          <a:p>
            <a:endParaRPr lang="en-US"/>
          </a:p>
        </p:txBody>
      </p:sp>
      <p:sp>
        <p:nvSpPr>
          <p:cNvPr id="21" name="Rectangle 20"/>
          <p:cNvSpPr/>
          <p:nvPr/>
        </p:nvSpPr>
        <p:spPr bwMode="auto">
          <a:xfrm>
            <a:off x="632125" y="2865803"/>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spc="-50" dirty="0">
                <a:solidFill>
                  <a:srgbClr val="FFFFFF"/>
                </a:solidFill>
                <a:latin typeface="Segoe UI"/>
              </a:rPr>
              <a:t>Visibility</a:t>
            </a:r>
            <a:endParaRPr lang="en-US" sz="1567" spc="-50" dirty="0">
              <a:solidFill>
                <a:srgbClr val="505050"/>
              </a:solidFill>
              <a:latin typeface="Segoe UI"/>
            </a:endParaRPr>
          </a:p>
        </p:txBody>
      </p:sp>
      <p:sp>
        <p:nvSpPr>
          <p:cNvPr id="23" name="Rectangle 22"/>
          <p:cNvSpPr/>
          <p:nvPr/>
        </p:nvSpPr>
        <p:spPr bwMode="auto">
          <a:xfrm>
            <a:off x="2125552" y="2865803"/>
            <a:ext cx="5119619"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VM stack quickly notified on failure</a:t>
            </a:r>
          </a:p>
          <a:p>
            <a:pPr defTabSz="914192">
              <a:defRPr/>
            </a:pPr>
            <a:endParaRPr lang="en-US" sz="784" dirty="0">
              <a:solidFill>
                <a:srgbClr val="002050"/>
              </a:solidFill>
              <a:latin typeface="Segoe UI"/>
            </a:endParaRPr>
          </a:p>
          <a:p>
            <a:pPr defTabSz="914192">
              <a:defRPr/>
            </a:pPr>
            <a:r>
              <a:rPr lang="en-US" sz="1961" dirty="0">
                <a:solidFill>
                  <a:srgbClr val="002050"/>
                </a:solidFill>
                <a:latin typeface="Segoe UI"/>
              </a:rPr>
              <a:t>Intelligent and quick VM response to block or file based storage infrastructure issues</a:t>
            </a:r>
          </a:p>
        </p:txBody>
      </p:sp>
      <p:sp>
        <p:nvSpPr>
          <p:cNvPr id="24" name="Rectangle 23"/>
          <p:cNvSpPr/>
          <p:nvPr/>
        </p:nvSpPr>
        <p:spPr bwMode="auto">
          <a:xfrm>
            <a:off x="632125" y="1384813"/>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Resiliency</a:t>
            </a:r>
            <a:endParaRPr lang="en-US" sz="1567" spc="-50" dirty="0">
              <a:solidFill>
                <a:srgbClr val="FFFFFF"/>
              </a:solidFill>
              <a:latin typeface="Segoe UI"/>
            </a:endParaRPr>
          </a:p>
        </p:txBody>
      </p:sp>
      <p:sp>
        <p:nvSpPr>
          <p:cNvPr id="25" name="Rectangle 24"/>
          <p:cNvSpPr/>
          <p:nvPr/>
        </p:nvSpPr>
        <p:spPr bwMode="auto">
          <a:xfrm>
            <a:off x="2125550" y="1384813"/>
            <a:ext cx="5123697"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Designing for cloud scale with commodity hardware</a:t>
            </a:r>
          </a:p>
          <a:p>
            <a:pPr defTabSz="914192">
              <a:defRPr/>
            </a:pPr>
            <a:endParaRPr lang="en-US" sz="784" dirty="0">
              <a:solidFill>
                <a:srgbClr val="002050"/>
              </a:solidFill>
              <a:latin typeface="Segoe UI"/>
            </a:endParaRPr>
          </a:p>
          <a:p>
            <a:pPr defTabSz="914192">
              <a:defRPr/>
            </a:pPr>
            <a:r>
              <a:rPr lang="en-US" sz="1961" dirty="0">
                <a:solidFill>
                  <a:srgbClr val="002050"/>
                </a:solidFill>
                <a:latin typeface="Segoe UI"/>
              </a:rPr>
              <a:t>Preserve tenant VM session state in the event of transient storage disruption</a:t>
            </a:r>
          </a:p>
        </p:txBody>
      </p:sp>
      <p:sp>
        <p:nvSpPr>
          <p:cNvPr id="26" name="Rectangle 25"/>
          <p:cNvSpPr/>
          <p:nvPr/>
        </p:nvSpPr>
        <p:spPr bwMode="auto">
          <a:xfrm>
            <a:off x="632125" y="4346793"/>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Reliability</a:t>
            </a:r>
            <a:endParaRPr lang="en-US" sz="1567" spc="-50" dirty="0">
              <a:solidFill>
                <a:srgbClr val="505050"/>
              </a:solidFill>
              <a:latin typeface="Segoe UI"/>
            </a:endParaRPr>
          </a:p>
        </p:txBody>
      </p:sp>
      <p:sp>
        <p:nvSpPr>
          <p:cNvPr id="27" name="Rectangle 26"/>
          <p:cNvSpPr/>
          <p:nvPr/>
        </p:nvSpPr>
        <p:spPr bwMode="auto">
          <a:xfrm>
            <a:off x="2125552" y="4346793"/>
            <a:ext cx="5119619"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VM moved to </a:t>
            </a:r>
            <a:r>
              <a:rPr lang="en-US" sz="1961" dirty="0" err="1">
                <a:solidFill>
                  <a:srgbClr val="002050"/>
                </a:solidFill>
                <a:latin typeface="Segoe UI"/>
              </a:rPr>
              <a:t>PausedCritical</a:t>
            </a:r>
            <a:r>
              <a:rPr lang="en-US" sz="1961" dirty="0">
                <a:solidFill>
                  <a:srgbClr val="002050"/>
                </a:solidFill>
                <a:latin typeface="Segoe UI"/>
              </a:rPr>
              <a:t> state and will wait for storage to recover</a:t>
            </a:r>
          </a:p>
          <a:p>
            <a:pPr defTabSz="914192">
              <a:defRPr/>
            </a:pPr>
            <a:endParaRPr lang="en-US" sz="784" dirty="0">
              <a:solidFill>
                <a:srgbClr val="002050"/>
              </a:solidFill>
              <a:latin typeface="Segoe UI"/>
            </a:endParaRPr>
          </a:p>
          <a:p>
            <a:pPr defTabSz="914192">
              <a:defRPr/>
            </a:pPr>
            <a:r>
              <a:rPr lang="en-US" sz="1961" dirty="0">
                <a:solidFill>
                  <a:srgbClr val="002050"/>
                </a:solidFill>
                <a:latin typeface="Segoe UI"/>
              </a:rPr>
              <a:t>Session state retained on recovery</a:t>
            </a:r>
          </a:p>
        </p:txBody>
      </p:sp>
      <p:pic>
        <p:nvPicPr>
          <p:cNvPr id="28" name="Picture 11"/>
          <p:cNvPicPr>
            <a:picLocks noChangeAspect="1" noChangeArrowheads="1"/>
          </p:cNvPicPr>
          <p:nvPr/>
        </p:nvPicPr>
        <p:blipFill>
          <a:blip r:embed="rId3" cstate="email">
            <a:biLevel thresh="50000"/>
            <a:extLst>
              <a:ext uri="{28A0092B-C50C-407E-A947-70E740481C1C}">
                <a14:useLocalDpi xmlns:a14="http://schemas.microsoft.com/office/drawing/2010/main"/>
              </a:ext>
            </a:extLst>
          </a:blip>
          <a:srcRect/>
          <a:stretch>
            <a:fillRect/>
          </a:stretch>
        </p:blipFill>
        <p:spPr bwMode="auto">
          <a:xfrm>
            <a:off x="851364" y="1758005"/>
            <a:ext cx="1014470" cy="5850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31" name="Picture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6864" y="3188604"/>
            <a:ext cx="773700" cy="536752"/>
          </a:xfrm>
          <a:prstGeom prst="rect">
            <a:avLst/>
          </a:prstGeom>
        </p:spPr>
      </p:pic>
      <p:pic>
        <p:nvPicPr>
          <p:cNvPr id="32" name="Picture 7"/>
          <p:cNvPicPr>
            <a:picLocks noChangeAspect="1" noChangeArrowheads="1"/>
          </p:cNvPicPr>
          <p:nvPr/>
        </p:nvPicPr>
        <p:blipFill>
          <a:blip r:embed="rId5" cstate="email">
            <a:biLevel thresh="50000"/>
            <a:extLst>
              <a:ext uri="{28A0092B-C50C-407E-A947-70E740481C1C}">
                <a14:useLocalDpi xmlns:a14="http://schemas.microsoft.com/office/drawing/2010/main"/>
              </a:ext>
            </a:extLst>
          </a:blip>
          <a:srcRect/>
          <a:stretch>
            <a:fillRect/>
          </a:stretch>
        </p:blipFill>
        <p:spPr bwMode="auto">
          <a:xfrm>
            <a:off x="947764" y="4532208"/>
            <a:ext cx="802798" cy="8027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61" name="Rectangle 60"/>
          <p:cNvSpPr/>
          <p:nvPr/>
        </p:nvSpPr>
        <p:spPr bwMode="auto">
          <a:xfrm>
            <a:off x="8650464" y="1384814"/>
            <a:ext cx="2718508" cy="4396057"/>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defTabSz="913751" fontAlgn="base">
              <a:lnSpc>
                <a:spcPct val="90000"/>
              </a:lnSpc>
              <a:spcBef>
                <a:spcPct val="0"/>
              </a:spcBef>
              <a:spcAft>
                <a:spcPct val="0"/>
              </a:spcAft>
              <a:defRPr/>
            </a:pPr>
            <a:r>
              <a:rPr lang="en-US" sz="1766" dirty="0">
                <a:gradFill>
                  <a:gsLst>
                    <a:gs pos="0">
                      <a:srgbClr val="FFFFFF"/>
                    </a:gs>
                    <a:gs pos="100000">
                      <a:srgbClr val="FFFFFF"/>
                    </a:gs>
                  </a:gsLst>
                  <a:lin ang="5400000" scaled="0"/>
                </a:gradFill>
                <a:latin typeface="Segoe UI"/>
                <a:ea typeface="Segoe UI" pitchFamily="34" charset="0"/>
                <a:cs typeface="Segoe UI" pitchFamily="34" charset="0"/>
              </a:rPr>
              <a:t>Cluster</a:t>
            </a:r>
          </a:p>
        </p:txBody>
      </p:sp>
      <p:sp>
        <p:nvSpPr>
          <p:cNvPr id="62" name="Right Arrow 61"/>
          <p:cNvSpPr/>
          <p:nvPr/>
        </p:nvSpPr>
        <p:spPr bwMode="auto">
          <a:xfrm rot="3969517">
            <a:off x="9065832" y="3946244"/>
            <a:ext cx="1022951" cy="255909"/>
          </a:xfrm>
          <a:prstGeom prst="rightArrow">
            <a:avLst/>
          </a:prstGeom>
          <a:solidFill>
            <a:srgbClr val="FFFFFF"/>
          </a:solidFill>
          <a:ln>
            <a:noFill/>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532" tIns="45765" rIns="91532" bIns="45765" numCol="1" rtlCol="0" anchor="ctr" anchorCtr="0" compatLnSpc="1">
            <a:prstTxWarp prst="textNoShape">
              <a:avLst/>
            </a:prstTxWarp>
          </a:bodyPr>
          <a:lstStyle/>
          <a:p>
            <a:pPr algn="ctr" defTabSz="914933">
              <a:defRPr/>
            </a:pPr>
            <a:endParaRPr lang="en-US" sz="1766" dirty="0">
              <a:solidFill>
                <a:srgbClr val="FFFFFE"/>
              </a:solidFill>
              <a:latin typeface="Segoe" pitchFamily="34" charset="0"/>
            </a:endParaRPr>
          </a:p>
        </p:txBody>
      </p:sp>
      <p:sp>
        <p:nvSpPr>
          <p:cNvPr id="63" name="Freeform 5"/>
          <p:cNvSpPr>
            <a:spLocks noChangeAspect="1" noEditPoints="1"/>
          </p:cNvSpPr>
          <p:nvPr/>
        </p:nvSpPr>
        <p:spPr bwMode="auto">
          <a:xfrm>
            <a:off x="9036854" y="2495947"/>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sp>
        <p:nvSpPr>
          <p:cNvPr id="64" name="Freeform 5"/>
          <p:cNvSpPr>
            <a:spLocks noChangeAspect="1" noEditPoints="1"/>
          </p:cNvSpPr>
          <p:nvPr/>
        </p:nvSpPr>
        <p:spPr bwMode="auto">
          <a:xfrm>
            <a:off x="10358198" y="2511522"/>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grpSp>
        <p:nvGrpSpPr>
          <p:cNvPr id="65" name="Group 64"/>
          <p:cNvGrpSpPr/>
          <p:nvPr/>
        </p:nvGrpSpPr>
        <p:grpSpPr>
          <a:xfrm>
            <a:off x="10305867" y="1793078"/>
            <a:ext cx="629362" cy="584864"/>
            <a:chOff x="5118964" y="3771564"/>
            <a:chExt cx="642073" cy="596676"/>
          </a:xfrm>
        </p:grpSpPr>
        <p:sp>
          <p:nvSpPr>
            <p:cNvPr id="66" name="Rectangle 65"/>
            <p:cNvSpPr/>
            <p:nvPr/>
          </p:nvSpPr>
          <p:spPr bwMode="auto">
            <a:xfrm>
              <a:off x="5141902" y="3805512"/>
              <a:ext cx="569260" cy="395082"/>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67" name="Group 4"/>
            <p:cNvGrpSpPr>
              <a:grpSpLocks noChangeAspect="1"/>
            </p:cNvGrpSpPr>
            <p:nvPr/>
          </p:nvGrpSpPr>
          <p:grpSpPr bwMode="auto">
            <a:xfrm>
              <a:off x="5118964" y="3771564"/>
              <a:ext cx="642073" cy="596676"/>
              <a:chOff x="4030" y="1558"/>
              <a:chExt cx="341" cy="312"/>
            </a:xfrm>
            <a:solidFill>
              <a:schemeClr val="accent1"/>
            </a:solidFill>
          </p:grpSpPr>
          <p:sp>
            <p:nvSpPr>
              <p:cNvPr id="68"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D83B01"/>
                  </a:solidFill>
                  <a:latin typeface="Segoe UI"/>
                </a:endParaRPr>
              </a:p>
            </p:txBody>
          </p:sp>
          <p:sp>
            <p:nvSpPr>
              <p:cNvPr id="69"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70"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71"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grpSp>
      </p:grpSp>
      <p:grpSp>
        <p:nvGrpSpPr>
          <p:cNvPr id="72" name="Group 22"/>
          <p:cNvGrpSpPr/>
          <p:nvPr/>
        </p:nvGrpSpPr>
        <p:grpSpPr>
          <a:xfrm>
            <a:off x="10650718" y="1965022"/>
            <a:ext cx="464055" cy="464928"/>
            <a:chOff x="10975831" y="3818753"/>
            <a:chExt cx="473428" cy="474318"/>
          </a:xfrm>
        </p:grpSpPr>
        <p:sp>
          <p:nvSpPr>
            <p:cNvPr id="73" name="Oval 27"/>
            <p:cNvSpPr/>
            <p:nvPr/>
          </p:nvSpPr>
          <p:spPr bwMode="auto">
            <a:xfrm>
              <a:off x="11002610" y="3848099"/>
              <a:ext cx="419872" cy="426245"/>
            </a:xfrm>
            <a:prstGeom prst="ellipse">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algn="ctr" defTabSz="913748" fontAlgn="base">
                <a:lnSpc>
                  <a:spcPct val="90000"/>
                </a:lnSpc>
                <a:spcBef>
                  <a:spcPct val="0"/>
                </a:spcBef>
                <a:spcAft>
                  <a:spcPct val="0"/>
                </a:spcAft>
                <a:defRPr/>
              </a:pPr>
              <a:endParaRPr lang="en-US" sz="2000" spc="-50" dirty="0">
                <a:gradFill>
                  <a:gsLst>
                    <a:gs pos="0">
                      <a:srgbClr val="505050"/>
                    </a:gs>
                    <a:gs pos="100000">
                      <a:srgbClr val="505050"/>
                    </a:gs>
                  </a:gsLst>
                  <a:lin ang="5400000" scaled="0"/>
                </a:gradFill>
                <a:latin typeface="Segoe UI"/>
              </a:endParaRPr>
            </a:p>
          </p:txBody>
        </p:sp>
        <p:sp>
          <p:nvSpPr>
            <p:cNvPr id="74" name="Freeform 37"/>
            <p:cNvSpPr>
              <a:spLocks noEditPoints="1"/>
            </p:cNvSpPr>
            <p:nvPr/>
          </p:nvSpPr>
          <p:spPr bwMode="black">
            <a:xfrm>
              <a:off x="10975831" y="3818753"/>
              <a:ext cx="473428" cy="474318"/>
            </a:xfrm>
            <a:custGeom>
              <a:avLst/>
              <a:gdLst>
                <a:gd name="T0" fmla="*/ 55 w 150"/>
                <a:gd name="T1" fmla="*/ 46 h 150"/>
                <a:gd name="T2" fmla="*/ 67 w 150"/>
                <a:gd name="T3" fmla="*/ 46 h 150"/>
                <a:gd name="T4" fmla="*/ 67 w 150"/>
                <a:gd name="T5" fmla="*/ 105 h 150"/>
                <a:gd name="T6" fmla="*/ 55 w 150"/>
                <a:gd name="T7" fmla="*/ 105 h 150"/>
                <a:gd name="T8" fmla="*/ 55 w 150"/>
                <a:gd name="T9" fmla="*/ 46 h 150"/>
                <a:gd name="T10" fmla="*/ 83 w 150"/>
                <a:gd name="T11" fmla="*/ 105 h 150"/>
                <a:gd name="T12" fmla="*/ 95 w 150"/>
                <a:gd name="T13" fmla="*/ 105 h 150"/>
                <a:gd name="T14" fmla="*/ 95 w 150"/>
                <a:gd name="T15" fmla="*/ 46 h 150"/>
                <a:gd name="T16" fmla="*/ 83 w 150"/>
                <a:gd name="T17" fmla="*/ 46 h 150"/>
                <a:gd name="T18" fmla="*/ 83 w 150"/>
                <a:gd name="T19" fmla="*/ 105 h 150"/>
                <a:gd name="T20" fmla="*/ 150 w 150"/>
                <a:gd name="T21" fmla="*/ 75 h 150"/>
                <a:gd name="T22" fmla="*/ 75 w 150"/>
                <a:gd name="T23" fmla="*/ 0 h 150"/>
                <a:gd name="T24" fmla="*/ 0 w 150"/>
                <a:gd name="T25" fmla="*/ 75 h 150"/>
                <a:gd name="T26" fmla="*/ 75 w 150"/>
                <a:gd name="T27" fmla="*/ 150 h 150"/>
                <a:gd name="T28" fmla="*/ 150 w 150"/>
                <a:gd name="T29" fmla="*/ 75 h 150"/>
                <a:gd name="T30" fmla="*/ 141 w 150"/>
                <a:gd name="T31" fmla="*/ 75 h 150"/>
                <a:gd name="T32" fmla="*/ 75 w 150"/>
                <a:gd name="T33" fmla="*/ 141 h 150"/>
                <a:gd name="T34" fmla="*/ 10 w 150"/>
                <a:gd name="T35" fmla="*/ 75 h 150"/>
                <a:gd name="T36" fmla="*/ 75 w 150"/>
                <a:gd name="T37" fmla="*/ 10 h 150"/>
                <a:gd name="T38" fmla="*/ 141 w 150"/>
                <a:gd name="T39" fmla="*/ 7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0" h="150">
                  <a:moveTo>
                    <a:pt x="55" y="46"/>
                  </a:moveTo>
                  <a:cubicBezTo>
                    <a:pt x="67" y="46"/>
                    <a:pt x="67" y="46"/>
                    <a:pt x="67" y="46"/>
                  </a:cubicBezTo>
                  <a:cubicBezTo>
                    <a:pt x="67" y="105"/>
                    <a:pt x="67" y="105"/>
                    <a:pt x="67" y="105"/>
                  </a:cubicBezTo>
                  <a:cubicBezTo>
                    <a:pt x="55" y="105"/>
                    <a:pt x="55" y="105"/>
                    <a:pt x="55" y="105"/>
                  </a:cubicBezTo>
                  <a:lnTo>
                    <a:pt x="55" y="46"/>
                  </a:lnTo>
                  <a:close/>
                  <a:moveTo>
                    <a:pt x="83" y="105"/>
                  </a:moveTo>
                  <a:cubicBezTo>
                    <a:pt x="95" y="105"/>
                    <a:pt x="95" y="105"/>
                    <a:pt x="95" y="105"/>
                  </a:cubicBezTo>
                  <a:cubicBezTo>
                    <a:pt x="95" y="46"/>
                    <a:pt x="95" y="46"/>
                    <a:pt x="95" y="46"/>
                  </a:cubicBezTo>
                  <a:cubicBezTo>
                    <a:pt x="83" y="46"/>
                    <a:pt x="83" y="46"/>
                    <a:pt x="83" y="46"/>
                  </a:cubicBezTo>
                  <a:lnTo>
                    <a:pt x="83" y="105"/>
                  </a:lnTo>
                  <a:close/>
                  <a:moveTo>
                    <a:pt x="150" y="75"/>
                  </a:moveTo>
                  <a:cubicBezTo>
                    <a:pt x="150" y="34"/>
                    <a:pt x="116" y="0"/>
                    <a:pt x="75" y="0"/>
                  </a:cubicBezTo>
                  <a:cubicBezTo>
                    <a:pt x="34" y="0"/>
                    <a:pt x="0" y="34"/>
                    <a:pt x="0" y="75"/>
                  </a:cubicBezTo>
                  <a:cubicBezTo>
                    <a:pt x="0" y="117"/>
                    <a:pt x="34" y="150"/>
                    <a:pt x="75" y="150"/>
                  </a:cubicBezTo>
                  <a:cubicBezTo>
                    <a:pt x="116" y="150"/>
                    <a:pt x="150" y="117"/>
                    <a:pt x="150" y="75"/>
                  </a:cubicBezTo>
                  <a:close/>
                  <a:moveTo>
                    <a:pt x="141" y="75"/>
                  </a:moveTo>
                  <a:cubicBezTo>
                    <a:pt x="141" y="112"/>
                    <a:pt x="111" y="141"/>
                    <a:pt x="75" y="141"/>
                  </a:cubicBezTo>
                  <a:cubicBezTo>
                    <a:pt x="39" y="141"/>
                    <a:pt x="10" y="112"/>
                    <a:pt x="10" y="75"/>
                  </a:cubicBezTo>
                  <a:cubicBezTo>
                    <a:pt x="10" y="39"/>
                    <a:pt x="39" y="10"/>
                    <a:pt x="75" y="10"/>
                  </a:cubicBezTo>
                  <a:cubicBezTo>
                    <a:pt x="111" y="10"/>
                    <a:pt x="141" y="39"/>
                    <a:pt x="141" y="75"/>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914192">
                <a:defRPr/>
              </a:pPr>
              <a:endParaRPr lang="en-US" sz="1765" dirty="0">
                <a:solidFill>
                  <a:srgbClr val="FFFFFF"/>
                </a:solidFill>
                <a:latin typeface="Segoe UI"/>
              </a:endParaRPr>
            </a:p>
          </p:txBody>
        </p:sp>
      </p:grpSp>
      <p:sp>
        <p:nvSpPr>
          <p:cNvPr id="75" name="Right Arrow 74"/>
          <p:cNvSpPr/>
          <p:nvPr/>
        </p:nvSpPr>
        <p:spPr bwMode="auto">
          <a:xfrm rot="6709379">
            <a:off x="9815946" y="3959942"/>
            <a:ext cx="999803" cy="242014"/>
          </a:xfrm>
          <a:prstGeom prst="rightArrow">
            <a:avLst/>
          </a:prstGeom>
          <a:solidFill>
            <a:srgbClr val="FFFFFF"/>
          </a:solidFill>
          <a:ln>
            <a:noFill/>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532" tIns="45765" rIns="91532" bIns="45765" numCol="1" rtlCol="0" anchor="ctr" anchorCtr="0" compatLnSpc="1">
            <a:prstTxWarp prst="textNoShape">
              <a:avLst/>
            </a:prstTxWarp>
          </a:bodyPr>
          <a:lstStyle/>
          <a:p>
            <a:pPr algn="ctr" defTabSz="914933">
              <a:defRPr/>
            </a:pPr>
            <a:endParaRPr lang="en-US" sz="1766" dirty="0">
              <a:solidFill>
                <a:srgbClr val="FFFFFE"/>
              </a:solidFill>
              <a:latin typeface="Segoe" pitchFamily="34" charset="0"/>
            </a:endParaRPr>
          </a:p>
        </p:txBody>
      </p:sp>
      <p:pic>
        <p:nvPicPr>
          <p:cNvPr id="76" name="Picture 7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15459" y="3864394"/>
            <a:ext cx="448030" cy="448030"/>
          </a:xfrm>
          <a:prstGeom prst="rect">
            <a:avLst/>
          </a:prstGeom>
        </p:spPr>
      </p:pic>
      <p:pic>
        <p:nvPicPr>
          <p:cNvPr id="78" name="Picture 77"/>
          <p:cNvPicPr>
            <a:picLocks noChangeAspect="1" noChangeArrowheads="1"/>
          </p:cNvPicPr>
          <p:nvPr/>
        </p:nvPicPr>
        <p:blipFill>
          <a:blip r:embed="rId7" cstate="email">
            <a:biLevel thresh="25000"/>
            <a:extLst>
              <a:ext uri="{28A0092B-C50C-407E-A947-70E740481C1C}">
                <a14:useLocalDpi xmlns:a14="http://schemas.microsoft.com/office/drawing/2010/main"/>
              </a:ext>
            </a:extLst>
          </a:blip>
          <a:srcRect/>
          <a:stretch>
            <a:fillRect/>
          </a:stretch>
        </p:blipFill>
        <p:spPr bwMode="auto">
          <a:xfrm>
            <a:off x="9592525" y="4545535"/>
            <a:ext cx="743975" cy="10965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79" name="Rounded Rectangle 35"/>
          <p:cNvSpPr/>
          <p:nvPr/>
        </p:nvSpPr>
        <p:spPr bwMode="auto">
          <a:xfrm>
            <a:off x="9772372" y="4947263"/>
            <a:ext cx="391475" cy="441737"/>
          </a:xfrm>
          <a:prstGeom prst="roundRect">
            <a:avLst/>
          </a:prstGeom>
          <a:solidFill>
            <a:schemeClr val="bg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172" tIns="45586" rIns="91172" bIns="45586" numCol="1" rtlCol="0" anchor="ctr" anchorCtr="0" compatLnSpc="1">
            <a:prstTxWarp prst="textNoShape">
              <a:avLst/>
            </a:prstTxWarp>
          </a:bodyPr>
          <a:lstStyle/>
          <a:p>
            <a:pPr algn="ctr" defTabSz="911311" fontAlgn="base">
              <a:lnSpc>
                <a:spcPct val="90000"/>
              </a:lnSpc>
              <a:spcBef>
                <a:spcPct val="0"/>
              </a:spcBef>
              <a:spcAft>
                <a:spcPct val="0"/>
              </a:spcAft>
              <a:defRPr/>
            </a:pPr>
            <a:endParaRPr lang="en-US" sz="1994" spc="-51" dirty="0">
              <a:gradFill>
                <a:gsLst>
                  <a:gs pos="0">
                    <a:srgbClr val="505050"/>
                  </a:gs>
                  <a:gs pos="100000">
                    <a:srgbClr val="505050"/>
                  </a:gs>
                </a:gsLst>
                <a:lin ang="5400000" scaled="0"/>
              </a:gradFill>
              <a:latin typeface="Segoe UI"/>
            </a:endParaRPr>
          </a:p>
        </p:txBody>
      </p:sp>
      <p:sp>
        <p:nvSpPr>
          <p:cNvPr id="80" name="TextBox 36"/>
          <p:cNvSpPr txBox="1"/>
          <p:nvPr/>
        </p:nvSpPr>
        <p:spPr>
          <a:xfrm>
            <a:off x="9814214" y="5225479"/>
            <a:ext cx="291362" cy="165815"/>
          </a:xfrm>
          <a:prstGeom prst="rect">
            <a:avLst/>
          </a:prstGeom>
          <a:noFill/>
        </p:spPr>
        <p:txBody>
          <a:bodyPr wrap="none" lIns="0" tIns="0" rIns="0" bIns="0" rtlCol="0">
            <a:spAutoFit/>
          </a:bodyPr>
          <a:lstStyle/>
          <a:p>
            <a:pPr defTabSz="914192">
              <a:lnSpc>
                <a:spcPct val="90000"/>
              </a:lnSpc>
              <a:defRPr/>
            </a:pPr>
            <a:r>
              <a:rPr lang="en-US" sz="1197" spc="-51" dirty="0">
                <a:solidFill>
                  <a:srgbClr val="FFFFFF"/>
                </a:solidFill>
                <a:latin typeface="Segoe UI"/>
              </a:rPr>
              <a:t>VHD</a:t>
            </a:r>
            <a:endParaRPr lang="en-US" sz="2393" spc="-51" dirty="0">
              <a:solidFill>
                <a:srgbClr val="FFFFFF"/>
              </a:solidFill>
              <a:latin typeface="Segoe UI"/>
            </a:endParaRPr>
          </a:p>
        </p:txBody>
      </p:sp>
      <p:grpSp>
        <p:nvGrpSpPr>
          <p:cNvPr id="81" name="Group 37"/>
          <p:cNvGrpSpPr/>
          <p:nvPr/>
        </p:nvGrpSpPr>
        <p:grpSpPr>
          <a:xfrm>
            <a:off x="9797758" y="4997918"/>
            <a:ext cx="337305" cy="188472"/>
            <a:chOff x="4429125" y="2127251"/>
            <a:chExt cx="1423988" cy="639762"/>
          </a:xfrm>
          <a:solidFill>
            <a:srgbClr val="FFFFFF"/>
          </a:solidFill>
        </p:grpSpPr>
        <p:sp>
          <p:nvSpPr>
            <p:cNvPr id="82" name="Freeform 511"/>
            <p:cNvSpPr>
              <a:spLocks/>
            </p:cNvSpPr>
            <p:nvPr/>
          </p:nvSpPr>
          <p:spPr bwMode="auto">
            <a:xfrm>
              <a:off x="5238750" y="2741613"/>
              <a:ext cx="1588" cy="1587"/>
            </a:xfrm>
            <a:custGeom>
              <a:avLst/>
              <a:gdLst>
                <a:gd name="T0" fmla="*/ 1 w 2"/>
                <a:gd name="T1" fmla="*/ 1 h 1"/>
                <a:gd name="T2" fmla="*/ 2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1" y="1"/>
                    <a:pt x="1" y="1"/>
                    <a:pt x="2" y="0"/>
                  </a:cubicBezTo>
                  <a:cubicBezTo>
                    <a:pt x="1" y="0"/>
                    <a:pt x="0" y="0"/>
                    <a:pt x="0" y="0"/>
                  </a:cubicBez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914192">
                <a:defRPr/>
              </a:pPr>
              <a:endParaRPr lang="en-US" sz="1794">
                <a:solidFill>
                  <a:srgbClr val="FFFFFF"/>
                </a:solidFill>
                <a:latin typeface="Segoe UI"/>
              </a:endParaRPr>
            </a:p>
          </p:txBody>
        </p:sp>
        <p:sp>
          <p:nvSpPr>
            <p:cNvPr id="83" name="Freeform 512"/>
            <p:cNvSpPr>
              <a:spLocks noEditPoints="1"/>
            </p:cNvSpPr>
            <p:nvPr/>
          </p:nvSpPr>
          <p:spPr bwMode="auto">
            <a:xfrm>
              <a:off x="4429125" y="2127251"/>
              <a:ext cx="1423988" cy="639762"/>
            </a:xfrm>
            <a:custGeom>
              <a:avLst/>
              <a:gdLst>
                <a:gd name="T0" fmla="*/ 1155 w 1179"/>
                <a:gd name="T1" fmla="*/ 87 h 530"/>
                <a:gd name="T2" fmla="*/ 578 w 1179"/>
                <a:gd name="T3" fmla="*/ 0 h 530"/>
                <a:gd name="T4" fmla="*/ 44 w 1179"/>
                <a:gd name="T5" fmla="*/ 178 h 530"/>
                <a:gd name="T6" fmla="*/ 53 w 1179"/>
                <a:gd name="T7" fmla="*/ 378 h 530"/>
                <a:gd name="T8" fmla="*/ 337 w 1179"/>
                <a:gd name="T9" fmla="*/ 462 h 530"/>
                <a:gd name="T10" fmla="*/ 683 w 1179"/>
                <a:gd name="T11" fmla="*/ 530 h 530"/>
                <a:gd name="T12" fmla="*/ 1155 w 1179"/>
                <a:gd name="T13" fmla="*/ 224 h 530"/>
                <a:gd name="T14" fmla="*/ 1155 w 1179"/>
                <a:gd name="T15" fmla="*/ 87 h 530"/>
                <a:gd name="T16" fmla="*/ 672 w 1179"/>
                <a:gd name="T17" fmla="*/ 509 h 530"/>
                <a:gd name="T18" fmla="*/ 670 w 1179"/>
                <a:gd name="T19" fmla="*/ 509 h 530"/>
                <a:gd name="T20" fmla="*/ 342 w 1179"/>
                <a:gd name="T21" fmla="*/ 444 h 530"/>
                <a:gd name="T22" fmla="*/ 66 w 1179"/>
                <a:gd name="T23" fmla="*/ 362 h 530"/>
                <a:gd name="T24" fmla="*/ 59 w 1179"/>
                <a:gd name="T25" fmla="*/ 194 h 530"/>
                <a:gd name="T26" fmla="*/ 671 w 1179"/>
                <a:gd name="T27" fmla="*/ 291 h 530"/>
                <a:gd name="T28" fmla="*/ 672 w 1179"/>
                <a:gd name="T29" fmla="*/ 509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530">
                  <a:moveTo>
                    <a:pt x="1155" y="87"/>
                  </a:moveTo>
                  <a:cubicBezTo>
                    <a:pt x="890" y="5"/>
                    <a:pt x="578" y="0"/>
                    <a:pt x="578" y="0"/>
                  </a:cubicBezTo>
                  <a:cubicBezTo>
                    <a:pt x="44" y="178"/>
                    <a:pt x="44" y="178"/>
                    <a:pt x="44" y="178"/>
                  </a:cubicBezTo>
                  <a:cubicBezTo>
                    <a:pt x="0" y="301"/>
                    <a:pt x="53" y="378"/>
                    <a:pt x="53" y="378"/>
                  </a:cubicBezTo>
                  <a:cubicBezTo>
                    <a:pt x="53" y="378"/>
                    <a:pt x="118" y="402"/>
                    <a:pt x="337" y="462"/>
                  </a:cubicBezTo>
                  <a:cubicBezTo>
                    <a:pt x="556" y="522"/>
                    <a:pt x="683" y="530"/>
                    <a:pt x="683" y="530"/>
                  </a:cubicBezTo>
                  <a:cubicBezTo>
                    <a:pt x="1155" y="224"/>
                    <a:pt x="1155" y="224"/>
                    <a:pt x="1155" y="224"/>
                  </a:cubicBezTo>
                  <a:cubicBezTo>
                    <a:pt x="1179" y="159"/>
                    <a:pt x="1155" y="87"/>
                    <a:pt x="1155" y="87"/>
                  </a:cubicBezTo>
                  <a:close/>
                  <a:moveTo>
                    <a:pt x="672" y="509"/>
                  </a:moveTo>
                  <a:cubicBezTo>
                    <a:pt x="671" y="509"/>
                    <a:pt x="670" y="509"/>
                    <a:pt x="670" y="509"/>
                  </a:cubicBezTo>
                  <a:cubicBezTo>
                    <a:pt x="631" y="505"/>
                    <a:pt x="515" y="491"/>
                    <a:pt x="342" y="444"/>
                  </a:cubicBezTo>
                  <a:cubicBezTo>
                    <a:pt x="163" y="395"/>
                    <a:pt x="87" y="369"/>
                    <a:pt x="66" y="362"/>
                  </a:cubicBezTo>
                  <a:cubicBezTo>
                    <a:pt x="57" y="345"/>
                    <a:pt x="30" y="284"/>
                    <a:pt x="59" y="194"/>
                  </a:cubicBezTo>
                  <a:cubicBezTo>
                    <a:pt x="671" y="291"/>
                    <a:pt x="671" y="291"/>
                    <a:pt x="671" y="291"/>
                  </a:cubicBezTo>
                  <a:cubicBezTo>
                    <a:pt x="671" y="291"/>
                    <a:pt x="712" y="379"/>
                    <a:pt x="672" y="5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914192">
                <a:defRPr/>
              </a:pPr>
              <a:endParaRPr lang="en-US" sz="1794">
                <a:solidFill>
                  <a:srgbClr val="FFFFFF"/>
                </a:solidFill>
                <a:latin typeface="Segoe UI"/>
              </a:endParaRPr>
            </a:p>
          </p:txBody>
        </p:sp>
        <p:sp>
          <p:nvSpPr>
            <p:cNvPr id="84" name="Freeform 513"/>
            <p:cNvSpPr>
              <a:spLocks/>
            </p:cNvSpPr>
            <p:nvPr/>
          </p:nvSpPr>
          <p:spPr bwMode="auto">
            <a:xfrm>
              <a:off x="4530725" y="2452688"/>
              <a:ext cx="638175" cy="180975"/>
            </a:xfrm>
            <a:custGeom>
              <a:avLst/>
              <a:gdLst>
                <a:gd name="T0" fmla="*/ 402 w 402"/>
                <a:gd name="T1" fmla="*/ 114 h 114"/>
                <a:gd name="T2" fmla="*/ 0 w 402"/>
                <a:gd name="T3" fmla="*/ 31 h 114"/>
                <a:gd name="T4" fmla="*/ 0 w 402"/>
                <a:gd name="T5" fmla="*/ 0 h 114"/>
                <a:gd name="T6" fmla="*/ 402 w 402"/>
                <a:gd name="T7" fmla="*/ 75 h 114"/>
                <a:gd name="T8" fmla="*/ 402 w 402"/>
                <a:gd name="T9" fmla="*/ 114 h 114"/>
              </a:gdLst>
              <a:ahLst/>
              <a:cxnLst>
                <a:cxn ang="0">
                  <a:pos x="T0" y="T1"/>
                </a:cxn>
                <a:cxn ang="0">
                  <a:pos x="T2" y="T3"/>
                </a:cxn>
                <a:cxn ang="0">
                  <a:pos x="T4" y="T5"/>
                </a:cxn>
                <a:cxn ang="0">
                  <a:pos x="T6" y="T7"/>
                </a:cxn>
                <a:cxn ang="0">
                  <a:pos x="T8" y="T9"/>
                </a:cxn>
              </a:cxnLst>
              <a:rect l="0" t="0" r="r" b="b"/>
              <a:pathLst>
                <a:path w="402" h="114">
                  <a:moveTo>
                    <a:pt x="402" y="114"/>
                  </a:moveTo>
                  <a:lnTo>
                    <a:pt x="0" y="31"/>
                  </a:lnTo>
                  <a:lnTo>
                    <a:pt x="0" y="0"/>
                  </a:lnTo>
                  <a:lnTo>
                    <a:pt x="402" y="75"/>
                  </a:lnTo>
                  <a:lnTo>
                    <a:pt x="402" y="1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914192">
                <a:defRPr/>
              </a:pPr>
              <a:endParaRPr lang="en-US" sz="1794">
                <a:solidFill>
                  <a:srgbClr val="FFFFFF"/>
                </a:solidFill>
                <a:latin typeface="Segoe UI"/>
              </a:endParaRPr>
            </a:p>
          </p:txBody>
        </p:sp>
      </p:grpSp>
    </p:spTree>
    <p:extLst>
      <p:ext uri="{BB962C8B-B14F-4D97-AF65-F5344CB8AC3E}">
        <p14:creationId xmlns:p14="http://schemas.microsoft.com/office/powerpoint/2010/main" val="188080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p:cNvSpPr/>
          <p:nvPr/>
        </p:nvSpPr>
        <p:spPr bwMode="auto">
          <a:xfrm>
            <a:off x="8777289" y="1938785"/>
            <a:ext cx="3084558" cy="3599444"/>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t" anchorCtr="0" compatLnSpc="1">
            <a:prstTxWarp prst="textNoShape">
              <a:avLst/>
            </a:prstTxWarp>
          </a:bodyPr>
          <a:lstStyle/>
          <a:p>
            <a:pPr defTabSz="913748" fontAlgn="base">
              <a:lnSpc>
                <a:spcPct val="90000"/>
              </a:lnSpc>
              <a:spcBef>
                <a:spcPct val="0"/>
              </a:spcBef>
              <a:spcAft>
                <a:spcPct val="0"/>
              </a:spcAft>
              <a:defRPr/>
            </a:pPr>
            <a:endParaRPr lang="en-US" spc="-50" dirty="0">
              <a:solidFill>
                <a:srgbClr val="FFFFFF"/>
              </a:solidFill>
              <a:latin typeface="Segoe UI"/>
            </a:endParaRPr>
          </a:p>
        </p:txBody>
      </p:sp>
      <p:sp>
        <p:nvSpPr>
          <p:cNvPr id="11" name="Rectangle 10"/>
          <p:cNvSpPr/>
          <p:nvPr/>
        </p:nvSpPr>
        <p:spPr bwMode="auto">
          <a:xfrm>
            <a:off x="627662" y="286219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371" dirty="0">
                <a:solidFill>
                  <a:srgbClr val="FFFFFF"/>
                </a:solidFill>
                <a:latin typeface="Segoe UI"/>
              </a:rPr>
              <a:t>Native Change Block API</a:t>
            </a:r>
            <a:endParaRPr lang="en-US" sz="1371" spc="-50" dirty="0">
              <a:solidFill>
                <a:srgbClr val="FFFFFF"/>
              </a:solidFill>
              <a:latin typeface="Segoe UI"/>
            </a:endParaRPr>
          </a:p>
        </p:txBody>
      </p:sp>
      <p:sp>
        <p:nvSpPr>
          <p:cNvPr id="2" name="Title 1"/>
          <p:cNvSpPr>
            <a:spLocks noGrp="1"/>
          </p:cNvSpPr>
          <p:nvPr>
            <p:ph type="title"/>
          </p:nvPr>
        </p:nvSpPr>
        <p:spPr/>
        <p:txBody>
          <a:bodyPr/>
          <a:lstStyle/>
          <a:p>
            <a:r>
              <a:rPr lang="en-US" dirty="0"/>
              <a:t>New Backup for Hyper-V</a:t>
            </a:r>
            <a:br>
              <a:rPr lang="en-US" dirty="0"/>
            </a:br>
            <a:endParaRPr lang="en-US" sz="3136" dirty="0"/>
          </a:p>
        </p:txBody>
      </p:sp>
      <p:sp>
        <p:nvSpPr>
          <p:cNvPr id="3" name="Content Placeholder 2"/>
          <p:cNvSpPr>
            <a:spLocks noGrp="1"/>
          </p:cNvSpPr>
          <p:nvPr>
            <p:ph idx="1"/>
          </p:nvPr>
        </p:nvSpPr>
        <p:spPr/>
        <p:txBody>
          <a:bodyPr/>
          <a:lstStyle/>
          <a:p>
            <a:endParaRPr lang="en-US"/>
          </a:p>
        </p:txBody>
      </p:sp>
      <p:sp>
        <p:nvSpPr>
          <p:cNvPr id="12" name="Rectangle 11"/>
          <p:cNvSpPr/>
          <p:nvPr/>
        </p:nvSpPr>
        <p:spPr bwMode="auto">
          <a:xfrm>
            <a:off x="2121087" y="2862195"/>
            <a:ext cx="5944706"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Efficient, guaranteed by Microsoft, no more kernel mode drivers needed for backup.</a:t>
            </a:r>
          </a:p>
        </p:txBody>
      </p:sp>
      <p:sp>
        <p:nvSpPr>
          <p:cNvPr id="13" name="Rectangle 12"/>
          <p:cNvSpPr/>
          <p:nvPr/>
        </p:nvSpPr>
        <p:spPr bwMode="auto">
          <a:xfrm>
            <a:off x="627662" y="138120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spc="-50" dirty="0">
                <a:solidFill>
                  <a:srgbClr val="FFFFFF"/>
                </a:solidFill>
                <a:latin typeface="Segoe UI"/>
              </a:rPr>
              <a:t>No VSS in Host</a:t>
            </a:r>
          </a:p>
        </p:txBody>
      </p:sp>
      <p:sp>
        <p:nvSpPr>
          <p:cNvPr id="14" name="Rectangle 13"/>
          <p:cNvSpPr/>
          <p:nvPr/>
        </p:nvSpPr>
        <p:spPr bwMode="auto">
          <a:xfrm>
            <a:off x="2121087" y="1381205"/>
            <a:ext cx="5949441"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Avoids creation of SAN snapshot for each virtual machine in a cluster when backing up.</a:t>
            </a:r>
          </a:p>
        </p:txBody>
      </p:sp>
      <p:sp>
        <p:nvSpPr>
          <p:cNvPr id="15" name="Rectangle 14"/>
          <p:cNvSpPr/>
          <p:nvPr/>
        </p:nvSpPr>
        <p:spPr bwMode="auto">
          <a:xfrm>
            <a:off x="627662" y="434318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Ecosystem Supported</a:t>
            </a:r>
            <a:endParaRPr lang="en-US" sz="1567" spc="-50" dirty="0">
              <a:solidFill>
                <a:srgbClr val="FFFFFF"/>
              </a:solidFill>
              <a:latin typeface="Segoe UI"/>
            </a:endParaRPr>
          </a:p>
        </p:txBody>
      </p:sp>
      <p:sp>
        <p:nvSpPr>
          <p:cNvPr id="16" name="Rectangle 15"/>
          <p:cNvSpPr/>
          <p:nvPr/>
        </p:nvSpPr>
        <p:spPr bwMode="auto">
          <a:xfrm>
            <a:off x="2121087" y="4343185"/>
            <a:ext cx="5944706"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All backup partners working to support now that reached GA.  Key for backup on Nano.</a:t>
            </a:r>
            <a:endParaRPr lang="en-US" sz="1371" dirty="0">
              <a:solidFill>
                <a:srgbClr val="002050"/>
              </a:solidFill>
              <a:latin typeface="Segoe UI"/>
            </a:endParaRPr>
          </a:p>
        </p:txBody>
      </p:sp>
      <p:pic>
        <p:nvPicPr>
          <p:cNvPr id="21" name="Picture 3"/>
          <p:cNvPicPr>
            <a:picLocks noChangeAspect="1" noChangeArrowheads="1"/>
          </p:cNvPicPr>
          <p:nvPr/>
        </p:nvPicPr>
        <p:blipFill>
          <a:blip r:embed="rId2" cstate="email">
            <a:biLevel thresh="50000"/>
            <a:extLst>
              <a:ext uri="{28A0092B-C50C-407E-A947-70E740481C1C}">
                <a14:useLocalDpi xmlns:a14="http://schemas.microsoft.com/office/drawing/2010/main"/>
              </a:ext>
            </a:extLst>
          </a:blip>
          <a:srcRect/>
          <a:stretch>
            <a:fillRect/>
          </a:stretch>
        </p:blipFill>
        <p:spPr bwMode="auto">
          <a:xfrm>
            <a:off x="910508" y="1674837"/>
            <a:ext cx="897444" cy="71330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grpSp>
        <p:nvGrpSpPr>
          <p:cNvPr id="45" name="Group 44"/>
          <p:cNvGrpSpPr/>
          <p:nvPr/>
        </p:nvGrpSpPr>
        <p:grpSpPr>
          <a:xfrm>
            <a:off x="978388" y="3239517"/>
            <a:ext cx="761684" cy="417057"/>
            <a:chOff x="4429125" y="2127251"/>
            <a:chExt cx="1423988" cy="639762"/>
          </a:xfrm>
          <a:solidFill>
            <a:srgbClr val="FFFFFF"/>
          </a:solidFill>
        </p:grpSpPr>
        <p:sp>
          <p:nvSpPr>
            <p:cNvPr id="46" name="Freeform 511"/>
            <p:cNvSpPr>
              <a:spLocks/>
            </p:cNvSpPr>
            <p:nvPr/>
          </p:nvSpPr>
          <p:spPr bwMode="auto">
            <a:xfrm>
              <a:off x="5238750" y="2741613"/>
              <a:ext cx="1588" cy="1587"/>
            </a:xfrm>
            <a:custGeom>
              <a:avLst/>
              <a:gdLst>
                <a:gd name="T0" fmla="*/ 1 w 2"/>
                <a:gd name="T1" fmla="*/ 1 h 1"/>
                <a:gd name="T2" fmla="*/ 2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1" y="1"/>
                    <a:pt x="1" y="1"/>
                    <a:pt x="2" y="0"/>
                  </a:cubicBezTo>
                  <a:cubicBezTo>
                    <a:pt x="1" y="0"/>
                    <a:pt x="0" y="0"/>
                    <a:pt x="0" y="0"/>
                  </a:cubicBez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sp>
          <p:nvSpPr>
            <p:cNvPr id="49" name="Freeform 512"/>
            <p:cNvSpPr>
              <a:spLocks noEditPoints="1"/>
            </p:cNvSpPr>
            <p:nvPr/>
          </p:nvSpPr>
          <p:spPr bwMode="auto">
            <a:xfrm>
              <a:off x="4429125" y="2127251"/>
              <a:ext cx="1423988" cy="639762"/>
            </a:xfrm>
            <a:custGeom>
              <a:avLst/>
              <a:gdLst>
                <a:gd name="T0" fmla="*/ 1155 w 1179"/>
                <a:gd name="T1" fmla="*/ 87 h 530"/>
                <a:gd name="T2" fmla="*/ 578 w 1179"/>
                <a:gd name="T3" fmla="*/ 0 h 530"/>
                <a:gd name="T4" fmla="*/ 44 w 1179"/>
                <a:gd name="T5" fmla="*/ 178 h 530"/>
                <a:gd name="T6" fmla="*/ 53 w 1179"/>
                <a:gd name="T7" fmla="*/ 378 h 530"/>
                <a:gd name="T8" fmla="*/ 337 w 1179"/>
                <a:gd name="T9" fmla="*/ 462 h 530"/>
                <a:gd name="T10" fmla="*/ 683 w 1179"/>
                <a:gd name="T11" fmla="*/ 530 h 530"/>
                <a:gd name="T12" fmla="*/ 1155 w 1179"/>
                <a:gd name="T13" fmla="*/ 224 h 530"/>
                <a:gd name="T14" fmla="*/ 1155 w 1179"/>
                <a:gd name="T15" fmla="*/ 87 h 530"/>
                <a:gd name="T16" fmla="*/ 672 w 1179"/>
                <a:gd name="T17" fmla="*/ 509 h 530"/>
                <a:gd name="T18" fmla="*/ 670 w 1179"/>
                <a:gd name="T19" fmla="*/ 509 h 530"/>
                <a:gd name="T20" fmla="*/ 342 w 1179"/>
                <a:gd name="T21" fmla="*/ 444 h 530"/>
                <a:gd name="T22" fmla="*/ 66 w 1179"/>
                <a:gd name="T23" fmla="*/ 362 h 530"/>
                <a:gd name="T24" fmla="*/ 59 w 1179"/>
                <a:gd name="T25" fmla="*/ 194 h 530"/>
                <a:gd name="T26" fmla="*/ 671 w 1179"/>
                <a:gd name="T27" fmla="*/ 291 h 530"/>
                <a:gd name="T28" fmla="*/ 672 w 1179"/>
                <a:gd name="T29" fmla="*/ 509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530">
                  <a:moveTo>
                    <a:pt x="1155" y="87"/>
                  </a:moveTo>
                  <a:cubicBezTo>
                    <a:pt x="890" y="5"/>
                    <a:pt x="578" y="0"/>
                    <a:pt x="578" y="0"/>
                  </a:cubicBezTo>
                  <a:cubicBezTo>
                    <a:pt x="44" y="178"/>
                    <a:pt x="44" y="178"/>
                    <a:pt x="44" y="178"/>
                  </a:cubicBezTo>
                  <a:cubicBezTo>
                    <a:pt x="0" y="301"/>
                    <a:pt x="53" y="378"/>
                    <a:pt x="53" y="378"/>
                  </a:cubicBezTo>
                  <a:cubicBezTo>
                    <a:pt x="53" y="378"/>
                    <a:pt x="118" y="402"/>
                    <a:pt x="337" y="462"/>
                  </a:cubicBezTo>
                  <a:cubicBezTo>
                    <a:pt x="556" y="522"/>
                    <a:pt x="683" y="530"/>
                    <a:pt x="683" y="530"/>
                  </a:cubicBezTo>
                  <a:cubicBezTo>
                    <a:pt x="1155" y="224"/>
                    <a:pt x="1155" y="224"/>
                    <a:pt x="1155" y="224"/>
                  </a:cubicBezTo>
                  <a:cubicBezTo>
                    <a:pt x="1179" y="159"/>
                    <a:pt x="1155" y="87"/>
                    <a:pt x="1155" y="87"/>
                  </a:cubicBezTo>
                  <a:close/>
                  <a:moveTo>
                    <a:pt x="672" y="509"/>
                  </a:moveTo>
                  <a:cubicBezTo>
                    <a:pt x="671" y="509"/>
                    <a:pt x="670" y="509"/>
                    <a:pt x="670" y="509"/>
                  </a:cubicBezTo>
                  <a:cubicBezTo>
                    <a:pt x="631" y="505"/>
                    <a:pt x="515" y="491"/>
                    <a:pt x="342" y="444"/>
                  </a:cubicBezTo>
                  <a:cubicBezTo>
                    <a:pt x="163" y="395"/>
                    <a:pt x="87" y="369"/>
                    <a:pt x="66" y="362"/>
                  </a:cubicBezTo>
                  <a:cubicBezTo>
                    <a:pt x="57" y="345"/>
                    <a:pt x="30" y="284"/>
                    <a:pt x="59" y="194"/>
                  </a:cubicBezTo>
                  <a:cubicBezTo>
                    <a:pt x="671" y="291"/>
                    <a:pt x="671" y="291"/>
                    <a:pt x="671" y="291"/>
                  </a:cubicBezTo>
                  <a:cubicBezTo>
                    <a:pt x="671" y="291"/>
                    <a:pt x="712" y="379"/>
                    <a:pt x="672" y="5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sp>
          <p:nvSpPr>
            <p:cNvPr id="66" name="Freeform 513"/>
            <p:cNvSpPr>
              <a:spLocks/>
            </p:cNvSpPr>
            <p:nvPr/>
          </p:nvSpPr>
          <p:spPr bwMode="auto">
            <a:xfrm>
              <a:off x="4530725" y="2452688"/>
              <a:ext cx="638175" cy="180975"/>
            </a:xfrm>
            <a:custGeom>
              <a:avLst/>
              <a:gdLst>
                <a:gd name="T0" fmla="*/ 402 w 402"/>
                <a:gd name="T1" fmla="*/ 114 h 114"/>
                <a:gd name="T2" fmla="*/ 0 w 402"/>
                <a:gd name="T3" fmla="*/ 31 h 114"/>
                <a:gd name="T4" fmla="*/ 0 w 402"/>
                <a:gd name="T5" fmla="*/ 0 h 114"/>
                <a:gd name="T6" fmla="*/ 402 w 402"/>
                <a:gd name="T7" fmla="*/ 75 h 114"/>
                <a:gd name="T8" fmla="*/ 402 w 402"/>
                <a:gd name="T9" fmla="*/ 114 h 114"/>
              </a:gdLst>
              <a:ahLst/>
              <a:cxnLst>
                <a:cxn ang="0">
                  <a:pos x="T0" y="T1"/>
                </a:cxn>
                <a:cxn ang="0">
                  <a:pos x="T2" y="T3"/>
                </a:cxn>
                <a:cxn ang="0">
                  <a:pos x="T4" y="T5"/>
                </a:cxn>
                <a:cxn ang="0">
                  <a:pos x="T6" y="T7"/>
                </a:cxn>
                <a:cxn ang="0">
                  <a:pos x="T8" y="T9"/>
                </a:cxn>
              </a:cxnLst>
              <a:rect l="0" t="0" r="r" b="b"/>
              <a:pathLst>
                <a:path w="402" h="114">
                  <a:moveTo>
                    <a:pt x="402" y="114"/>
                  </a:moveTo>
                  <a:lnTo>
                    <a:pt x="0" y="31"/>
                  </a:lnTo>
                  <a:lnTo>
                    <a:pt x="0" y="0"/>
                  </a:lnTo>
                  <a:lnTo>
                    <a:pt x="402" y="75"/>
                  </a:lnTo>
                  <a:lnTo>
                    <a:pt x="402" y="1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grpSp>
      <p:grpSp>
        <p:nvGrpSpPr>
          <p:cNvPr id="67" name="Group 66"/>
          <p:cNvGrpSpPr/>
          <p:nvPr/>
        </p:nvGrpSpPr>
        <p:grpSpPr>
          <a:xfrm>
            <a:off x="1032732" y="4472235"/>
            <a:ext cx="580712" cy="769724"/>
            <a:chOff x="2757488" y="1682751"/>
            <a:chExt cx="860425" cy="1149350"/>
          </a:xfrm>
          <a:solidFill>
            <a:srgbClr val="FFFFFF"/>
          </a:solidFill>
        </p:grpSpPr>
        <p:sp>
          <p:nvSpPr>
            <p:cNvPr id="69" name="Freeform 12"/>
            <p:cNvSpPr>
              <a:spLocks/>
            </p:cNvSpPr>
            <p:nvPr/>
          </p:nvSpPr>
          <p:spPr bwMode="auto">
            <a:xfrm>
              <a:off x="2757488" y="1984376"/>
              <a:ext cx="557213" cy="555625"/>
            </a:xfrm>
            <a:custGeom>
              <a:avLst/>
              <a:gdLst>
                <a:gd name="T0" fmla="*/ 434 w 624"/>
                <a:gd name="T1" fmla="*/ 524 h 623"/>
                <a:gd name="T2" fmla="*/ 455 w 624"/>
                <a:gd name="T3" fmla="*/ 559 h 623"/>
                <a:gd name="T4" fmla="*/ 512 w 624"/>
                <a:gd name="T5" fmla="*/ 583 h 623"/>
                <a:gd name="T6" fmla="*/ 570 w 624"/>
                <a:gd name="T7" fmla="*/ 559 h 623"/>
                <a:gd name="T8" fmla="*/ 593 w 624"/>
                <a:gd name="T9" fmla="*/ 502 h 623"/>
                <a:gd name="T10" fmla="*/ 570 w 624"/>
                <a:gd name="T11" fmla="*/ 444 h 623"/>
                <a:gd name="T12" fmla="*/ 534 w 624"/>
                <a:gd name="T13" fmla="*/ 423 h 623"/>
                <a:gd name="T14" fmla="*/ 521 w 624"/>
                <a:gd name="T15" fmla="*/ 420 h 623"/>
                <a:gd name="T16" fmla="*/ 624 w 624"/>
                <a:gd name="T17" fmla="*/ 317 h 623"/>
                <a:gd name="T18" fmla="*/ 543 w 624"/>
                <a:gd name="T19" fmla="*/ 236 h 623"/>
                <a:gd name="T20" fmla="*/ 529 w 624"/>
                <a:gd name="T21" fmla="*/ 253 h 623"/>
                <a:gd name="T22" fmla="*/ 450 w 624"/>
                <a:gd name="T23" fmla="*/ 285 h 623"/>
                <a:gd name="T24" fmla="*/ 371 w 624"/>
                <a:gd name="T25" fmla="*/ 253 h 623"/>
                <a:gd name="T26" fmla="*/ 338 w 624"/>
                <a:gd name="T27" fmla="*/ 174 h 623"/>
                <a:gd name="T28" fmla="*/ 371 w 624"/>
                <a:gd name="T29" fmla="*/ 95 h 623"/>
                <a:gd name="T30" fmla="*/ 388 w 624"/>
                <a:gd name="T31" fmla="*/ 81 h 623"/>
                <a:gd name="T32" fmla="*/ 307 w 624"/>
                <a:gd name="T33" fmla="*/ 0 h 623"/>
                <a:gd name="T34" fmla="*/ 204 w 624"/>
                <a:gd name="T35" fmla="*/ 103 h 623"/>
                <a:gd name="T36" fmla="*/ 200 w 624"/>
                <a:gd name="T37" fmla="*/ 90 h 623"/>
                <a:gd name="T38" fmla="*/ 179 w 624"/>
                <a:gd name="T39" fmla="*/ 54 h 623"/>
                <a:gd name="T40" fmla="*/ 122 w 624"/>
                <a:gd name="T41" fmla="*/ 30 h 623"/>
                <a:gd name="T42" fmla="*/ 64 w 624"/>
                <a:gd name="T43" fmla="*/ 54 h 623"/>
                <a:gd name="T44" fmla="*/ 40 w 624"/>
                <a:gd name="T45" fmla="*/ 111 h 623"/>
                <a:gd name="T46" fmla="*/ 64 w 624"/>
                <a:gd name="T47" fmla="*/ 169 h 623"/>
                <a:gd name="T48" fmla="*/ 100 w 624"/>
                <a:gd name="T49" fmla="*/ 190 h 623"/>
                <a:gd name="T50" fmla="*/ 113 w 624"/>
                <a:gd name="T51" fmla="*/ 194 h 623"/>
                <a:gd name="T52" fmla="*/ 0 w 624"/>
                <a:gd name="T53" fmla="*/ 307 h 623"/>
                <a:gd name="T54" fmla="*/ 94 w 624"/>
                <a:gd name="T55" fmla="*/ 400 h 623"/>
                <a:gd name="T56" fmla="*/ 112 w 624"/>
                <a:gd name="T57" fmla="*/ 374 h 623"/>
                <a:gd name="T58" fmla="*/ 181 w 624"/>
                <a:gd name="T59" fmla="*/ 345 h 623"/>
                <a:gd name="T60" fmla="*/ 250 w 624"/>
                <a:gd name="T61" fmla="*/ 374 h 623"/>
                <a:gd name="T62" fmla="*/ 278 w 624"/>
                <a:gd name="T63" fmla="*/ 442 h 623"/>
                <a:gd name="T64" fmla="*/ 250 w 624"/>
                <a:gd name="T65" fmla="*/ 511 h 623"/>
                <a:gd name="T66" fmla="*/ 224 w 624"/>
                <a:gd name="T67" fmla="*/ 530 h 623"/>
                <a:gd name="T68" fmla="*/ 317 w 624"/>
                <a:gd name="T69" fmla="*/ 623 h 623"/>
                <a:gd name="T70" fmla="*/ 430 w 624"/>
                <a:gd name="T71" fmla="*/ 510 h 623"/>
                <a:gd name="T72" fmla="*/ 434 w 624"/>
                <a:gd name="T73" fmla="*/ 524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4" h="623">
                  <a:moveTo>
                    <a:pt x="434" y="524"/>
                  </a:moveTo>
                  <a:cubicBezTo>
                    <a:pt x="437" y="537"/>
                    <a:pt x="444" y="549"/>
                    <a:pt x="455" y="559"/>
                  </a:cubicBezTo>
                  <a:cubicBezTo>
                    <a:pt x="471" y="575"/>
                    <a:pt x="491" y="583"/>
                    <a:pt x="512" y="583"/>
                  </a:cubicBezTo>
                  <a:cubicBezTo>
                    <a:pt x="533" y="583"/>
                    <a:pt x="554" y="575"/>
                    <a:pt x="570" y="559"/>
                  </a:cubicBezTo>
                  <a:cubicBezTo>
                    <a:pt x="586" y="543"/>
                    <a:pt x="593" y="523"/>
                    <a:pt x="593" y="502"/>
                  </a:cubicBezTo>
                  <a:cubicBezTo>
                    <a:pt x="593" y="481"/>
                    <a:pt x="586" y="460"/>
                    <a:pt x="570" y="444"/>
                  </a:cubicBezTo>
                  <a:cubicBezTo>
                    <a:pt x="559" y="434"/>
                    <a:pt x="547" y="427"/>
                    <a:pt x="534" y="423"/>
                  </a:cubicBezTo>
                  <a:cubicBezTo>
                    <a:pt x="521" y="420"/>
                    <a:pt x="521" y="420"/>
                    <a:pt x="521" y="420"/>
                  </a:cubicBezTo>
                  <a:cubicBezTo>
                    <a:pt x="624" y="317"/>
                    <a:pt x="624" y="317"/>
                    <a:pt x="624" y="317"/>
                  </a:cubicBezTo>
                  <a:cubicBezTo>
                    <a:pt x="543" y="236"/>
                    <a:pt x="543" y="236"/>
                    <a:pt x="543" y="236"/>
                  </a:cubicBezTo>
                  <a:cubicBezTo>
                    <a:pt x="539" y="242"/>
                    <a:pt x="534" y="248"/>
                    <a:pt x="529" y="253"/>
                  </a:cubicBezTo>
                  <a:cubicBezTo>
                    <a:pt x="507" y="275"/>
                    <a:pt x="478" y="285"/>
                    <a:pt x="450" y="285"/>
                  </a:cubicBezTo>
                  <a:cubicBezTo>
                    <a:pt x="421" y="285"/>
                    <a:pt x="393" y="275"/>
                    <a:pt x="371" y="253"/>
                  </a:cubicBezTo>
                  <a:cubicBezTo>
                    <a:pt x="349" y="231"/>
                    <a:pt x="338" y="202"/>
                    <a:pt x="338" y="174"/>
                  </a:cubicBezTo>
                  <a:cubicBezTo>
                    <a:pt x="338" y="145"/>
                    <a:pt x="349" y="116"/>
                    <a:pt x="371" y="95"/>
                  </a:cubicBezTo>
                  <a:cubicBezTo>
                    <a:pt x="376" y="90"/>
                    <a:pt x="382" y="85"/>
                    <a:pt x="388" y="81"/>
                  </a:cubicBezTo>
                  <a:cubicBezTo>
                    <a:pt x="307" y="0"/>
                    <a:pt x="307" y="0"/>
                    <a:pt x="307" y="0"/>
                  </a:cubicBezTo>
                  <a:cubicBezTo>
                    <a:pt x="204" y="103"/>
                    <a:pt x="204" y="103"/>
                    <a:pt x="204" y="103"/>
                  </a:cubicBezTo>
                  <a:cubicBezTo>
                    <a:pt x="200" y="90"/>
                    <a:pt x="200" y="90"/>
                    <a:pt x="200" y="90"/>
                  </a:cubicBezTo>
                  <a:cubicBezTo>
                    <a:pt x="197" y="77"/>
                    <a:pt x="190" y="64"/>
                    <a:pt x="179" y="54"/>
                  </a:cubicBezTo>
                  <a:cubicBezTo>
                    <a:pt x="163" y="38"/>
                    <a:pt x="143" y="30"/>
                    <a:pt x="122" y="30"/>
                  </a:cubicBezTo>
                  <a:cubicBezTo>
                    <a:pt x="101" y="30"/>
                    <a:pt x="80" y="38"/>
                    <a:pt x="64" y="54"/>
                  </a:cubicBezTo>
                  <a:cubicBezTo>
                    <a:pt x="48" y="70"/>
                    <a:pt x="40" y="91"/>
                    <a:pt x="40" y="111"/>
                  </a:cubicBezTo>
                  <a:cubicBezTo>
                    <a:pt x="40" y="132"/>
                    <a:pt x="48" y="153"/>
                    <a:pt x="64" y="169"/>
                  </a:cubicBezTo>
                  <a:cubicBezTo>
                    <a:pt x="75" y="179"/>
                    <a:pt x="87" y="186"/>
                    <a:pt x="100" y="190"/>
                  </a:cubicBezTo>
                  <a:cubicBezTo>
                    <a:pt x="113" y="194"/>
                    <a:pt x="113" y="194"/>
                    <a:pt x="113" y="194"/>
                  </a:cubicBezTo>
                  <a:cubicBezTo>
                    <a:pt x="0" y="307"/>
                    <a:pt x="0" y="307"/>
                    <a:pt x="0" y="307"/>
                  </a:cubicBezTo>
                  <a:cubicBezTo>
                    <a:pt x="94" y="400"/>
                    <a:pt x="94" y="400"/>
                    <a:pt x="94" y="400"/>
                  </a:cubicBezTo>
                  <a:cubicBezTo>
                    <a:pt x="98" y="390"/>
                    <a:pt x="104" y="382"/>
                    <a:pt x="112" y="374"/>
                  </a:cubicBezTo>
                  <a:cubicBezTo>
                    <a:pt x="131" y="355"/>
                    <a:pt x="156" y="345"/>
                    <a:pt x="181" y="345"/>
                  </a:cubicBezTo>
                  <a:cubicBezTo>
                    <a:pt x="206" y="345"/>
                    <a:pt x="231" y="355"/>
                    <a:pt x="250" y="374"/>
                  </a:cubicBezTo>
                  <a:cubicBezTo>
                    <a:pt x="269" y="393"/>
                    <a:pt x="278" y="418"/>
                    <a:pt x="278" y="442"/>
                  </a:cubicBezTo>
                  <a:cubicBezTo>
                    <a:pt x="278" y="467"/>
                    <a:pt x="269" y="492"/>
                    <a:pt x="250" y="511"/>
                  </a:cubicBezTo>
                  <a:cubicBezTo>
                    <a:pt x="242" y="519"/>
                    <a:pt x="233" y="525"/>
                    <a:pt x="224" y="530"/>
                  </a:cubicBezTo>
                  <a:cubicBezTo>
                    <a:pt x="317" y="623"/>
                    <a:pt x="317" y="623"/>
                    <a:pt x="317" y="623"/>
                  </a:cubicBezTo>
                  <a:cubicBezTo>
                    <a:pt x="430" y="510"/>
                    <a:pt x="430" y="510"/>
                    <a:pt x="430" y="510"/>
                  </a:cubicBezTo>
                  <a:lnTo>
                    <a:pt x="434" y="5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sp>
          <p:nvSpPr>
            <p:cNvPr id="70" name="Freeform 13"/>
            <p:cNvSpPr>
              <a:spLocks/>
            </p:cNvSpPr>
            <p:nvPr/>
          </p:nvSpPr>
          <p:spPr bwMode="auto">
            <a:xfrm>
              <a:off x="3059113" y="2284413"/>
              <a:ext cx="547688" cy="547688"/>
            </a:xfrm>
            <a:custGeom>
              <a:avLst/>
              <a:gdLst>
                <a:gd name="T0" fmla="*/ 513 w 613"/>
                <a:gd name="T1" fmla="*/ 190 h 613"/>
                <a:gd name="T2" fmla="*/ 549 w 613"/>
                <a:gd name="T3" fmla="*/ 169 h 613"/>
                <a:gd name="T4" fmla="*/ 573 w 613"/>
                <a:gd name="T5" fmla="*/ 111 h 613"/>
                <a:gd name="T6" fmla="*/ 549 w 613"/>
                <a:gd name="T7" fmla="*/ 54 h 613"/>
                <a:gd name="T8" fmla="*/ 492 w 613"/>
                <a:gd name="T9" fmla="*/ 30 h 613"/>
                <a:gd name="T10" fmla="*/ 434 w 613"/>
                <a:gd name="T11" fmla="*/ 54 h 613"/>
                <a:gd name="T12" fmla="*/ 413 w 613"/>
                <a:gd name="T13" fmla="*/ 90 h 613"/>
                <a:gd name="T14" fmla="*/ 410 w 613"/>
                <a:gd name="T15" fmla="*/ 103 h 613"/>
                <a:gd name="T16" fmla="*/ 307 w 613"/>
                <a:gd name="T17" fmla="*/ 0 h 613"/>
                <a:gd name="T18" fmla="*/ 236 w 613"/>
                <a:gd name="T19" fmla="*/ 71 h 613"/>
                <a:gd name="T20" fmla="*/ 253 w 613"/>
                <a:gd name="T21" fmla="*/ 84 h 613"/>
                <a:gd name="T22" fmla="*/ 285 w 613"/>
                <a:gd name="T23" fmla="*/ 163 h 613"/>
                <a:gd name="T24" fmla="*/ 253 w 613"/>
                <a:gd name="T25" fmla="*/ 243 h 613"/>
                <a:gd name="T26" fmla="*/ 174 w 613"/>
                <a:gd name="T27" fmla="*/ 275 h 613"/>
                <a:gd name="T28" fmla="*/ 95 w 613"/>
                <a:gd name="T29" fmla="*/ 243 h 613"/>
                <a:gd name="T30" fmla="*/ 81 w 613"/>
                <a:gd name="T31" fmla="*/ 226 h 613"/>
                <a:gd name="T32" fmla="*/ 0 w 613"/>
                <a:gd name="T33" fmla="*/ 307 h 613"/>
                <a:gd name="T34" fmla="*/ 103 w 613"/>
                <a:gd name="T35" fmla="*/ 410 h 613"/>
                <a:gd name="T36" fmla="*/ 90 w 613"/>
                <a:gd name="T37" fmla="*/ 413 h 613"/>
                <a:gd name="T38" fmla="*/ 54 w 613"/>
                <a:gd name="T39" fmla="*/ 434 h 613"/>
                <a:gd name="T40" fmla="*/ 30 w 613"/>
                <a:gd name="T41" fmla="*/ 492 h 613"/>
                <a:gd name="T42" fmla="*/ 54 w 613"/>
                <a:gd name="T43" fmla="*/ 549 h 613"/>
                <a:gd name="T44" fmla="*/ 112 w 613"/>
                <a:gd name="T45" fmla="*/ 573 h 613"/>
                <a:gd name="T46" fmla="*/ 169 w 613"/>
                <a:gd name="T47" fmla="*/ 549 h 613"/>
                <a:gd name="T48" fmla="*/ 190 w 613"/>
                <a:gd name="T49" fmla="*/ 513 h 613"/>
                <a:gd name="T50" fmla="*/ 194 w 613"/>
                <a:gd name="T51" fmla="*/ 500 h 613"/>
                <a:gd name="T52" fmla="*/ 307 w 613"/>
                <a:gd name="T53" fmla="*/ 613 h 613"/>
                <a:gd name="T54" fmla="*/ 400 w 613"/>
                <a:gd name="T55" fmla="*/ 520 h 613"/>
                <a:gd name="T56" fmla="*/ 374 w 613"/>
                <a:gd name="T57" fmla="*/ 501 h 613"/>
                <a:gd name="T58" fmla="*/ 345 w 613"/>
                <a:gd name="T59" fmla="*/ 432 h 613"/>
                <a:gd name="T60" fmla="*/ 374 w 613"/>
                <a:gd name="T61" fmla="*/ 363 h 613"/>
                <a:gd name="T62" fmla="*/ 443 w 613"/>
                <a:gd name="T63" fmla="*/ 335 h 613"/>
                <a:gd name="T64" fmla="*/ 511 w 613"/>
                <a:gd name="T65" fmla="*/ 363 h 613"/>
                <a:gd name="T66" fmla="*/ 530 w 613"/>
                <a:gd name="T67" fmla="*/ 390 h 613"/>
                <a:gd name="T68" fmla="*/ 613 w 613"/>
                <a:gd name="T69" fmla="*/ 307 h 613"/>
                <a:gd name="T70" fmla="*/ 500 w 613"/>
                <a:gd name="T71" fmla="*/ 193 h 613"/>
                <a:gd name="T72" fmla="*/ 513 w 613"/>
                <a:gd name="T73" fmla="*/ 190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13" h="613">
                  <a:moveTo>
                    <a:pt x="513" y="190"/>
                  </a:moveTo>
                  <a:cubicBezTo>
                    <a:pt x="527" y="186"/>
                    <a:pt x="539" y="179"/>
                    <a:pt x="549" y="169"/>
                  </a:cubicBezTo>
                  <a:cubicBezTo>
                    <a:pt x="565" y="153"/>
                    <a:pt x="573" y="132"/>
                    <a:pt x="573" y="111"/>
                  </a:cubicBezTo>
                  <a:cubicBezTo>
                    <a:pt x="573" y="91"/>
                    <a:pt x="565" y="70"/>
                    <a:pt x="549" y="54"/>
                  </a:cubicBezTo>
                  <a:cubicBezTo>
                    <a:pt x="533" y="38"/>
                    <a:pt x="513" y="30"/>
                    <a:pt x="492" y="30"/>
                  </a:cubicBezTo>
                  <a:cubicBezTo>
                    <a:pt x="471" y="30"/>
                    <a:pt x="450" y="38"/>
                    <a:pt x="434" y="54"/>
                  </a:cubicBezTo>
                  <a:cubicBezTo>
                    <a:pt x="424" y="64"/>
                    <a:pt x="417" y="77"/>
                    <a:pt x="413" y="90"/>
                  </a:cubicBezTo>
                  <a:cubicBezTo>
                    <a:pt x="410" y="103"/>
                    <a:pt x="410" y="103"/>
                    <a:pt x="410" y="103"/>
                  </a:cubicBezTo>
                  <a:cubicBezTo>
                    <a:pt x="307" y="0"/>
                    <a:pt x="307" y="0"/>
                    <a:pt x="307" y="0"/>
                  </a:cubicBezTo>
                  <a:cubicBezTo>
                    <a:pt x="236" y="71"/>
                    <a:pt x="236" y="71"/>
                    <a:pt x="236" y="71"/>
                  </a:cubicBezTo>
                  <a:cubicBezTo>
                    <a:pt x="242" y="75"/>
                    <a:pt x="248" y="79"/>
                    <a:pt x="253" y="84"/>
                  </a:cubicBezTo>
                  <a:cubicBezTo>
                    <a:pt x="275" y="106"/>
                    <a:pt x="285" y="135"/>
                    <a:pt x="285" y="163"/>
                  </a:cubicBezTo>
                  <a:cubicBezTo>
                    <a:pt x="285" y="192"/>
                    <a:pt x="275" y="221"/>
                    <a:pt x="253" y="243"/>
                  </a:cubicBezTo>
                  <a:cubicBezTo>
                    <a:pt x="231" y="264"/>
                    <a:pt x="202" y="275"/>
                    <a:pt x="174" y="275"/>
                  </a:cubicBezTo>
                  <a:cubicBezTo>
                    <a:pt x="145" y="275"/>
                    <a:pt x="117" y="264"/>
                    <a:pt x="95" y="243"/>
                  </a:cubicBezTo>
                  <a:cubicBezTo>
                    <a:pt x="90" y="237"/>
                    <a:pt x="85" y="232"/>
                    <a:pt x="81" y="226"/>
                  </a:cubicBezTo>
                  <a:cubicBezTo>
                    <a:pt x="0" y="307"/>
                    <a:pt x="0" y="307"/>
                    <a:pt x="0" y="307"/>
                  </a:cubicBezTo>
                  <a:cubicBezTo>
                    <a:pt x="103" y="410"/>
                    <a:pt x="103" y="410"/>
                    <a:pt x="103" y="410"/>
                  </a:cubicBezTo>
                  <a:cubicBezTo>
                    <a:pt x="90" y="413"/>
                    <a:pt x="90" y="413"/>
                    <a:pt x="90" y="413"/>
                  </a:cubicBezTo>
                  <a:cubicBezTo>
                    <a:pt x="77" y="417"/>
                    <a:pt x="64" y="424"/>
                    <a:pt x="54" y="434"/>
                  </a:cubicBezTo>
                  <a:cubicBezTo>
                    <a:pt x="38" y="450"/>
                    <a:pt x="30" y="471"/>
                    <a:pt x="30" y="492"/>
                  </a:cubicBezTo>
                  <a:cubicBezTo>
                    <a:pt x="30" y="512"/>
                    <a:pt x="38" y="533"/>
                    <a:pt x="54" y="549"/>
                  </a:cubicBezTo>
                  <a:cubicBezTo>
                    <a:pt x="70" y="565"/>
                    <a:pt x="91" y="573"/>
                    <a:pt x="112" y="573"/>
                  </a:cubicBezTo>
                  <a:cubicBezTo>
                    <a:pt x="132" y="573"/>
                    <a:pt x="153" y="565"/>
                    <a:pt x="169" y="549"/>
                  </a:cubicBezTo>
                  <a:cubicBezTo>
                    <a:pt x="179" y="539"/>
                    <a:pt x="186" y="526"/>
                    <a:pt x="190" y="513"/>
                  </a:cubicBezTo>
                  <a:cubicBezTo>
                    <a:pt x="194" y="500"/>
                    <a:pt x="194" y="500"/>
                    <a:pt x="194" y="500"/>
                  </a:cubicBezTo>
                  <a:cubicBezTo>
                    <a:pt x="307" y="613"/>
                    <a:pt x="307" y="613"/>
                    <a:pt x="307" y="613"/>
                  </a:cubicBezTo>
                  <a:cubicBezTo>
                    <a:pt x="400" y="520"/>
                    <a:pt x="400" y="520"/>
                    <a:pt x="400" y="520"/>
                  </a:cubicBezTo>
                  <a:cubicBezTo>
                    <a:pt x="391" y="515"/>
                    <a:pt x="382" y="509"/>
                    <a:pt x="374" y="501"/>
                  </a:cubicBezTo>
                  <a:cubicBezTo>
                    <a:pt x="355" y="482"/>
                    <a:pt x="345" y="457"/>
                    <a:pt x="345" y="432"/>
                  </a:cubicBezTo>
                  <a:cubicBezTo>
                    <a:pt x="345" y="407"/>
                    <a:pt x="355" y="382"/>
                    <a:pt x="374" y="363"/>
                  </a:cubicBezTo>
                  <a:cubicBezTo>
                    <a:pt x="393" y="344"/>
                    <a:pt x="418" y="335"/>
                    <a:pt x="443" y="335"/>
                  </a:cubicBezTo>
                  <a:cubicBezTo>
                    <a:pt x="467" y="335"/>
                    <a:pt x="492" y="344"/>
                    <a:pt x="511" y="363"/>
                  </a:cubicBezTo>
                  <a:cubicBezTo>
                    <a:pt x="519" y="371"/>
                    <a:pt x="526" y="380"/>
                    <a:pt x="530" y="390"/>
                  </a:cubicBezTo>
                  <a:cubicBezTo>
                    <a:pt x="613" y="307"/>
                    <a:pt x="613" y="307"/>
                    <a:pt x="613" y="307"/>
                  </a:cubicBezTo>
                  <a:cubicBezTo>
                    <a:pt x="500" y="193"/>
                    <a:pt x="500" y="193"/>
                    <a:pt x="500" y="193"/>
                  </a:cubicBezTo>
                  <a:lnTo>
                    <a:pt x="513" y="19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sp>
          <p:nvSpPr>
            <p:cNvPr id="71" name="Freeform 14"/>
            <p:cNvSpPr>
              <a:spLocks/>
            </p:cNvSpPr>
            <p:nvPr/>
          </p:nvSpPr>
          <p:spPr bwMode="auto">
            <a:xfrm>
              <a:off x="3051175" y="1682751"/>
              <a:ext cx="566738" cy="565150"/>
            </a:xfrm>
            <a:custGeom>
              <a:avLst/>
              <a:gdLst>
                <a:gd name="T0" fmla="*/ 100 w 634"/>
                <a:gd name="T1" fmla="*/ 433 h 633"/>
                <a:gd name="T2" fmla="*/ 64 w 634"/>
                <a:gd name="T3" fmla="*/ 454 h 633"/>
                <a:gd name="T4" fmla="*/ 41 w 634"/>
                <a:gd name="T5" fmla="*/ 512 h 633"/>
                <a:gd name="T6" fmla="*/ 64 w 634"/>
                <a:gd name="T7" fmla="*/ 569 h 633"/>
                <a:gd name="T8" fmla="*/ 122 w 634"/>
                <a:gd name="T9" fmla="*/ 593 h 633"/>
                <a:gd name="T10" fmla="*/ 179 w 634"/>
                <a:gd name="T11" fmla="*/ 569 h 633"/>
                <a:gd name="T12" fmla="*/ 200 w 634"/>
                <a:gd name="T13" fmla="*/ 533 h 633"/>
                <a:gd name="T14" fmla="*/ 204 w 634"/>
                <a:gd name="T15" fmla="*/ 520 h 633"/>
                <a:gd name="T16" fmla="*/ 317 w 634"/>
                <a:gd name="T17" fmla="*/ 633 h 633"/>
                <a:gd name="T18" fmla="*/ 410 w 634"/>
                <a:gd name="T19" fmla="*/ 540 h 633"/>
                <a:gd name="T20" fmla="*/ 384 w 634"/>
                <a:gd name="T21" fmla="*/ 521 h 633"/>
                <a:gd name="T22" fmla="*/ 356 w 634"/>
                <a:gd name="T23" fmla="*/ 452 h 633"/>
                <a:gd name="T24" fmla="*/ 384 w 634"/>
                <a:gd name="T25" fmla="*/ 384 h 633"/>
                <a:gd name="T26" fmla="*/ 453 w 634"/>
                <a:gd name="T27" fmla="*/ 355 h 633"/>
                <a:gd name="T28" fmla="*/ 522 w 634"/>
                <a:gd name="T29" fmla="*/ 384 h 633"/>
                <a:gd name="T30" fmla="*/ 540 w 634"/>
                <a:gd name="T31" fmla="*/ 410 h 633"/>
                <a:gd name="T32" fmla="*/ 634 w 634"/>
                <a:gd name="T33" fmla="*/ 317 h 633"/>
                <a:gd name="T34" fmla="*/ 521 w 634"/>
                <a:gd name="T35" fmla="*/ 203 h 633"/>
                <a:gd name="T36" fmla="*/ 534 w 634"/>
                <a:gd name="T37" fmla="*/ 200 h 633"/>
                <a:gd name="T38" fmla="*/ 570 w 634"/>
                <a:gd name="T39" fmla="*/ 179 h 633"/>
                <a:gd name="T40" fmla="*/ 594 w 634"/>
                <a:gd name="T41" fmla="*/ 121 h 633"/>
                <a:gd name="T42" fmla="*/ 570 w 634"/>
                <a:gd name="T43" fmla="*/ 64 h 633"/>
                <a:gd name="T44" fmla="*/ 512 w 634"/>
                <a:gd name="T45" fmla="*/ 40 h 633"/>
                <a:gd name="T46" fmla="*/ 455 w 634"/>
                <a:gd name="T47" fmla="*/ 64 h 633"/>
                <a:gd name="T48" fmla="*/ 434 w 634"/>
                <a:gd name="T49" fmla="*/ 100 h 633"/>
                <a:gd name="T50" fmla="*/ 430 w 634"/>
                <a:gd name="T51" fmla="*/ 113 h 633"/>
                <a:gd name="T52" fmla="*/ 317 w 634"/>
                <a:gd name="T53" fmla="*/ 0 h 633"/>
                <a:gd name="T54" fmla="*/ 223 w 634"/>
                <a:gd name="T55" fmla="*/ 94 h 633"/>
                <a:gd name="T56" fmla="*/ 253 w 634"/>
                <a:gd name="T57" fmla="*/ 115 h 633"/>
                <a:gd name="T58" fmla="*/ 281 w 634"/>
                <a:gd name="T59" fmla="*/ 184 h 633"/>
                <a:gd name="T60" fmla="*/ 253 w 634"/>
                <a:gd name="T61" fmla="*/ 252 h 633"/>
                <a:gd name="T62" fmla="*/ 184 w 634"/>
                <a:gd name="T63" fmla="*/ 281 h 633"/>
                <a:gd name="T64" fmla="*/ 115 w 634"/>
                <a:gd name="T65" fmla="*/ 252 h 633"/>
                <a:gd name="T66" fmla="*/ 115 w 634"/>
                <a:gd name="T67" fmla="*/ 252 h 633"/>
                <a:gd name="T68" fmla="*/ 95 w 634"/>
                <a:gd name="T69" fmla="*/ 222 h 633"/>
                <a:gd name="T70" fmla="*/ 0 w 634"/>
                <a:gd name="T71" fmla="*/ 317 h 633"/>
                <a:gd name="T72" fmla="*/ 113 w 634"/>
                <a:gd name="T73" fmla="*/ 430 h 633"/>
                <a:gd name="T74" fmla="*/ 100 w 634"/>
                <a:gd name="T75" fmla="*/ 4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4" h="633">
                  <a:moveTo>
                    <a:pt x="100" y="433"/>
                  </a:moveTo>
                  <a:cubicBezTo>
                    <a:pt x="87" y="437"/>
                    <a:pt x="75" y="444"/>
                    <a:pt x="64" y="454"/>
                  </a:cubicBezTo>
                  <a:cubicBezTo>
                    <a:pt x="48" y="470"/>
                    <a:pt x="41" y="491"/>
                    <a:pt x="41" y="512"/>
                  </a:cubicBezTo>
                  <a:cubicBezTo>
                    <a:pt x="41" y="533"/>
                    <a:pt x="48" y="553"/>
                    <a:pt x="64" y="569"/>
                  </a:cubicBezTo>
                  <a:cubicBezTo>
                    <a:pt x="80" y="585"/>
                    <a:pt x="101" y="593"/>
                    <a:pt x="122" y="593"/>
                  </a:cubicBezTo>
                  <a:cubicBezTo>
                    <a:pt x="143" y="593"/>
                    <a:pt x="163" y="585"/>
                    <a:pt x="179" y="569"/>
                  </a:cubicBezTo>
                  <a:cubicBezTo>
                    <a:pt x="190" y="559"/>
                    <a:pt x="197" y="547"/>
                    <a:pt x="200" y="533"/>
                  </a:cubicBezTo>
                  <a:cubicBezTo>
                    <a:pt x="204" y="520"/>
                    <a:pt x="204" y="520"/>
                    <a:pt x="204" y="520"/>
                  </a:cubicBezTo>
                  <a:cubicBezTo>
                    <a:pt x="317" y="633"/>
                    <a:pt x="317" y="633"/>
                    <a:pt x="317" y="633"/>
                  </a:cubicBezTo>
                  <a:cubicBezTo>
                    <a:pt x="410" y="540"/>
                    <a:pt x="410" y="540"/>
                    <a:pt x="410" y="540"/>
                  </a:cubicBezTo>
                  <a:cubicBezTo>
                    <a:pt x="401" y="535"/>
                    <a:pt x="392" y="529"/>
                    <a:pt x="384" y="521"/>
                  </a:cubicBezTo>
                  <a:cubicBezTo>
                    <a:pt x="365" y="502"/>
                    <a:pt x="355" y="477"/>
                    <a:pt x="356" y="452"/>
                  </a:cubicBezTo>
                  <a:cubicBezTo>
                    <a:pt x="355" y="428"/>
                    <a:pt x="365" y="403"/>
                    <a:pt x="384" y="384"/>
                  </a:cubicBezTo>
                  <a:cubicBezTo>
                    <a:pt x="403" y="365"/>
                    <a:pt x="428" y="355"/>
                    <a:pt x="453" y="355"/>
                  </a:cubicBezTo>
                  <a:cubicBezTo>
                    <a:pt x="478" y="355"/>
                    <a:pt x="503" y="365"/>
                    <a:pt x="522" y="384"/>
                  </a:cubicBezTo>
                  <a:cubicBezTo>
                    <a:pt x="530" y="391"/>
                    <a:pt x="536" y="400"/>
                    <a:pt x="540" y="410"/>
                  </a:cubicBezTo>
                  <a:cubicBezTo>
                    <a:pt x="634" y="317"/>
                    <a:pt x="634" y="317"/>
                    <a:pt x="634" y="317"/>
                  </a:cubicBezTo>
                  <a:cubicBezTo>
                    <a:pt x="521" y="203"/>
                    <a:pt x="521" y="203"/>
                    <a:pt x="521" y="203"/>
                  </a:cubicBezTo>
                  <a:cubicBezTo>
                    <a:pt x="534" y="200"/>
                    <a:pt x="534" y="200"/>
                    <a:pt x="534" y="200"/>
                  </a:cubicBezTo>
                  <a:cubicBezTo>
                    <a:pt x="547" y="196"/>
                    <a:pt x="559" y="189"/>
                    <a:pt x="570" y="179"/>
                  </a:cubicBezTo>
                  <a:cubicBezTo>
                    <a:pt x="586" y="163"/>
                    <a:pt x="594" y="142"/>
                    <a:pt x="594" y="121"/>
                  </a:cubicBezTo>
                  <a:cubicBezTo>
                    <a:pt x="594" y="101"/>
                    <a:pt x="586" y="80"/>
                    <a:pt x="570" y="64"/>
                  </a:cubicBezTo>
                  <a:cubicBezTo>
                    <a:pt x="554" y="48"/>
                    <a:pt x="533" y="40"/>
                    <a:pt x="512" y="40"/>
                  </a:cubicBezTo>
                  <a:cubicBezTo>
                    <a:pt x="491" y="40"/>
                    <a:pt x="471" y="48"/>
                    <a:pt x="455" y="64"/>
                  </a:cubicBezTo>
                  <a:cubicBezTo>
                    <a:pt x="444" y="74"/>
                    <a:pt x="437" y="87"/>
                    <a:pt x="434" y="100"/>
                  </a:cubicBezTo>
                  <a:cubicBezTo>
                    <a:pt x="430" y="113"/>
                    <a:pt x="430" y="113"/>
                    <a:pt x="430" y="113"/>
                  </a:cubicBezTo>
                  <a:cubicBezTo>
                    <a:pt x="317" y="0"/>
                    <a:pt x="317" y="0"/>
                    <a:pt x="317" y="0"/>
                  </a:cubicBezTo>
                  <a:cubicBezTo>
                    <a:pt x="223" y="94"/>
                    <a:pt x="223" y="94"/>
                    <a:pt x="223" y="94"/>
                  </a:cubicBezTo>
                  <a:cubicBezTo>
                    <a:pt x="234" y="99"/>
                    <a:pt x="244" y="106"/>
                    <a:pt x="253" y="115"/>
                  </a:cubicBezTo>
                  <a:cubicBezTo>
                    <a:pt x="272" y="134"/>
                    <a:pt x="281" y="159"/>
                    <a:pt x="281" y="184"/>
                  </a:cubicBezTo>
                  <a:cubicBezTo>
                    <a:pt x="281" y="208"/>
                    <a:pt x="272" y="233"/>
                    <a:pt x="253" y="252"/>
                  </a:cubicBezTo>
                  <a:cubicBezTo>
                    <a:pt x="234" y="271"/>
                    <a:pt x="209" y="281"/>
                    <a:pt x="184" y="281"/>
                  </a:cubicBezTo>
                  <a:cubicBezTo>
                    <a:pt x="159" y="281"/>
                    <a:pt x="134" y="271"/>
                    <a:pt x="115" y="252"/>
                  </a:cubicBezTo>
                  <a:cubicBezTo>
                    <a:pt x="115" y="252"/>
                    <a:pt x="115" y="252"/>
                    <a:pt x="115" y="252"/>
                  </a:cubicBezTo>
                  <a:cubicBezTo>
                    <a:pt x="106" y="243"/>
                    <a:pt x="99" y="233"/>
                    <a:pt x="95" y="222"/>
                  </a:cubicBezTo>
                  <a:cubicBezTo>
                    <a:pt x="0" y="317"/>
                    <a:pt x="0" y="317"/>
                    <a:pt x="0" y="317"/>
                  </a:cubicBezTo>
                  <a:cubicBezTo>
                    <a:pt x="113" y="430"/>
                    <a:pt x="113" y="430"/>
                    <a:pt x="113" y="430"/>
                  </a:cubicBezTo>
                  <a:lnTo>
                    <a:pt x="100" y="4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14" tIns="45706" rIns="91414" bIns="45706" numCol="1" anchor="t" anchorCtr="0" compatLnSpc="1">
              <a:prstTxWarp prst="textNoShape">
                <a:avLst/>
              </a:prstTxWarp>
            </a:bodyPr>
            <a:lstStyle/>
            <a:p>
              <a:pPr defTabSz="914192">
                <a:defRPr/>
              </a:pPr>
              <a:endParaRPr lang="en-US">
                <a:solidFill>
                  <a:srgbClr val="FFFFFF"/>
                </a:solidFill>
                <a:latin typeface="Segoe UI"/>
              </a:endParaRPr>
            </a:p>
          </p:txBody>
        </p:sp>
      </p:grpSp>
      <p:sp>
        <p:nvSpPr>
          <p:cNvPr id="72" name="Rectangle 71"/>
          <p:cNvSpPr/>
          <p:nvPr/>
        </p:nvSpPr>
        <p:spPr bwMode="auto">
          <a:xfrm>
            <a:off x="10331207" y="2961536"/>
            <a:ext cx="1254817" cy="168689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89630" bIns="89630" numCol="1" spcCol="0" rtlCol="0" fromWordArt="0" anchor="b" anchorCtr="0" forceAA="0" compatLnSpc="1">
            <a:prstTxWarp prst="textNoShape">
              <a:avLst/>
            </a:prstTxWarp>
            <a:noAutofit/>
          </a:bodyPr>
          <a:lstStyle/>
          <a:p>
            <a:pPr algn="r" defTabSz="913927" fontAlgn="base">
              <a:lnSpc>
                <a:spcPct val="90000"/>
              </a:lnSpc>
              <a:spcBef>
                <a:spcPct val="0"/>
              </a:spcBef>
              <a:spcAft>
                <a:spcPct val="0"/>
              </a:spcAft>
              <a:defRPr/>
            </a:pPr>
            <a:endParaRPr lang="en-US" sz="1371"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3" name="Circular Arrow 72"/>
          <p:cNvSpPr/>
          <p:nvPr/>
        </p:nvSpPr>
        <p:spPr bwMode="auto">
          <a:xfrm rot="20291070">
            <a:off x="9455180" y="2182157"/>
            <a:ext cx="1633392" cy="1679202"/>
          </a:xfrm>
          <a:prstGeom prst="circularArrow">
            <a:avLst>
              <a:gd name="adj1" fmla="val 12500"/>
              <a:gd name="adj2" fmla="val 1509123"/>
              <a:gd name="adj3" fmla="val 20457681"/>
              <a:gd name="adj4" fmla="val 12167109"/>
              <a:gd name="adj5" fmla="val 15886"/>
            </a:avLst>
          </a:prstGeom>
          <a:gradFill flip="none" rotWithShape="1">
            <a:gsLst>
              <a:gs pos="0">
                <a:srgbClr val="0171B0"/>
              </a:gs>
              <a:gs pos="74000">
                <a:srgbClr val="80B940"/>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74" name="Picture 7"/>
          <p:cNvPicPr>
            <a:picLocks noChangeAspect="1" noChangeArrowheads="1"/>
          </p:cNvPicPr>
          <p:nvPr/>
        </p:nvPicPr>
        <p:blipFill>
          <a:blip r:embed="rId3" cstate="email">
            <a:biLevel thresh="50000"/>
            <a:extLst>
              <a:ext uri="{28A0092B-C50C-407E-A947-70E740481C1C}">
                <a14:useLocalDpi xmlns:a14="http://schemas.microsoft.com/office/drawing/2010/main"/>
              </a:ext>
            </a:extLst>
          </a:blip>
          <a:srcRect/>
          <a:stretch>
            <a:fillRect/>
          </a:stretch>
        </p:blipFill>
        <p:spPr bwMode="auto">
          <a:xfrm>
            <a:off x="9639902" y="2303046"/>
            <a:ext cx="462170" cy="48193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75" name="Rectangle 74"/>
          <p:cNvSpPr/>
          <p:nvPr/>
        </p:nvSpPr>
        <p:spPr bwMode="auto">
          <a:xfrm>
            <a:off x="8990888" y="2961536"/>
            <a:ext cx="1254817" cy="168689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89630" bIns="89630" numCol="1" spcCol="0" rtlCol="0" fromWordArt="0" anchor="b" anchorCtr="0" forceAA="0" compatLnSpc="1">
            <a:prstTxWarp prst="textNoShape">
              <a:avLst/>
            </a:prstTxWarp>
            <a:noAutofit/>
          </a:bodyPr>
          <a:lstStyle/>
          <a:p>
            <a:pPr algn="r" defTabSz="913927" fontAlgn="base">
              <a:lnSpc>
                <a:spcPct val="90000"/>
              </a:lnSpc>
              <a:spcBef>
                <a:spcPct val="0"/>
              </a:spcBef>
              <a:spcAft>
                <a:spcPct val="0"/>
              </a:spcAft>
              <a:defRPr/>
            </a:pPr>
            <a:endParaRPr lang="en-US" sz="1371"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6" name="Freeform 5"/>
          <p:cNvSpPr>
            <a:spLocks noChangeAspect="1" noEditPoints="1"/>
          </p:cNvSpPr>
          <p:nvPr/>
        </p:nvSpPr>
        <p:spPr bwMode="auto">
          <a:xfrm>
            <a:off x="10682087" y="3167700"/>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sp>
        <p:nvSpPr>
          <p:cNvPr id="77" name="Freeform 5"/>
          <p:cNvSpPr>
            <a:spLocks noChangeAspect="1" noEditPoints="1"/>
          </p:cNvSpPr>
          <p:nvPr/>
        </p:nvSpPr>
        <p:spPr bwMode="auto">
          <a:xfrm>
            <a:off x="9345913" y="3167700"/>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spTree>
    <p:extLst>
      <p:ext uri="{BB962C8B-B14F-4D97-AF65-F5344CB8AC3E}">
        <p14:creationId xmlns:p14="http://schemas.microsoft.com/office/powerpoint/2010/main" val="3071398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bwMode="auto">
          <a:xfrm>
            <a:off x="8707641" y="1271083"/>
            <a:ext cx="3217528" cy="4535228"/>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defTabSz="913751" fontAlgn="base">
              <a:lnSpc>
                <a:spcPct val="90000"/>
              </a:lnSpc>
              <a:spcBef>
                <a:spcPct val="0"/>
              </a:spcBef>
              <a:spcAft>
                <a:spcPct val="0"/>
              </a:spcAft>
              <a:defRPr/>
            </a:pPr>
            <a:endParaRPr lang="en-US" sz="1766"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Shared VHDX Integration</a:t>
            </a:r>
            <a:br>
              <a:rPr lang="en-US" dirty="0"/>
            </a:br>
            <a:endParaRPr lang="en-US" sz="3136" dirty="0"/>
          </a:p>
        </p:txBody>
      </p:sp>
      <p:sp>
        <p:nvSpPr>
          <p:cNvPr id="3" name="Content Placeholder 2"/>
          <p:cNvSpPr>
            <a:spLocks noGrp="1"/>
          </p:cNvSpPr>
          <p:nvPr>
            <p:ph idx="1"/>
          </p:nvPr>
        </p:nvSpPr>
        <p:spPr/>
        <p:txBody>
          <a:bodyPr/>
          <a:lstStyle/>
          <a:p>
            <a:endParaRPr lang="en-US"/>
          </a:p>
        </p:txBody>
      </p:sp>
      <p:sp>
        <p:nvSpPr>
          <p:cNvPr id="11" name="Rectangle 10"/>
          <p:cNvSpPr/>
          <p:nvPr/>
        </p:nvSpPr>
        <p:spPr bwMode="auto">
          <a:xfrm>
            <a:off x="578543" y="2851840"/>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Hyper-V Replica</a:t>
            </a:r>
            <a:endParaRPr lang="en-US" sz="1567" spc="-50" dirty="0">
              <a:solidFill>
                <a:srgbClr val="FFFFFF"/>
              </a:solidFill>
              <a:latin typeface="Segoe UI"/>
            </a:endParaRPr>
          </a:p>
        </p:txBody>
      </p:sp>
      <p:sp>
        <p:nvSpPr>
          <p:cNvPr id="12" name="Rectangle 11"/>
          <p:cNvSpPr/>
          <p:nvPr/>
        </p:nvSpPr>
        <p:spPr bwMode="auto">
          <a:xfrm>
            <a:off x="2071968" y="2851840"/>
            <a:ext cx="5944706"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Guest Clusters can now have Shared VHDX protected by Hyper-V Replica for disaster recovery</a:t>
            </a:r>
          </a:p>
        </p:txBody>
      </p:sp>
      <p:sp>
        <p:nvSpPr>
          <p:cNvPr id="13" name="Rectangle 12"/>
          <p:cNvSpPr/>
          <p:nvPr/>
        </p:nvSpPr>
        <p:spPr bwMode="auto">
          <a:xfrm>
            <a:off x="578543" y="1370850"/>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spc="-50" dirty="0">
                <a:solidFill>
                  <a:srgbClr val="FFFFFF"/>
                </a:solidFill>
                <a:latin typeface="Segoe UI"/>
              </a:rPr>
              <a:t>VHDX Resize</a:t>
            </a:r>
          </a:p>
        </p:txBody>
      </p:sp>
      <p:sp>
        <p:nvSpPr>
          <p:cNvPr id="14" name="Rectangle 13"/>
          <p:cNvSpPr/>
          <p:nvPr/>
        </p:nvSpPr>
        <p:spPr bwMode="auto">
          <a:xfrm>
            <a:off x="2071968" y="1370850"/>
            <a:ext cx="5949441"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Guest Clusters can now resize Shared VHDX without downtime </a:t>
            </a:r>
          </a:p>
        </p:txBody>
      </p:sp>
      <p:sp>
        <p:nvSpPr>
          <p:cNvPr id="15" name="Rectangle 14"/>
          <p:cNvSpPr/>
          <p:nvPr/>
        </p:nvSpPr>
        <p:spPr bwMode="auto">
          <a:xfrm>
            <a:off x="578543" y="4332830"/>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Host Level Backup</a:t>
            </a:r>
            <a:endParaRPr lang="en-US" sz="1567" spc="-50" dirty="0">
              <a:solidFill>
                <a:srgbClr val="FFFFFF"/>
              </a:solidFill>
              <a:latin typeface="Segoe UI"/>
            </a:endParaRPr>
          </a:p>
        </p:txBody>
      </p:sp>
      <p:sp>
        <p:nvSpPr>
          <p:cNvPr id="16" name="Rectangle 15"/>
          <p:cNvSpPr/>
          <p:nvPr/>
        </p:nvSpPr>
        <p:spPr bwMode="auto">
          <a:xfrm>
            <a:off x="2071968" y="4332830"/>
            <a:ext cx="5944706"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Guest Clusters can now have host level backups in addition to guest level backups of Shared VHDX</a:t>
            </a:r>
            <a:endParaRPr lang="en-US" sz="1371" dirty="0">
              <a:solidFill>
                <a:srgbClr val="002050"/>
              </a:solidFill>
              <a:latin typeface="Segoe UI"/>
            </a:endParaRPr>
          </a:p>
        </p:txBody>
      </p:sp>
      <p:pic>
        <p:nvPicPr>
          <p:cNvPr id="20" name="Picture 1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71500" y="1592721"/>
            <a:ext cx="864481" cy="727504"/>
          </a:xfrm>
          <a:prstGeom prst="rect">
            <a:avLst/>
          </a:prstGeom>
        </p:spPr>
      </p:pic>
      <p:pic>
        <p:nvPicPr>
          <p:cNvPr id="21" name="Picture 3"/>
          <p:cNvPicPr>
            <a:picLocks noChangeAspect="1" noChangeArrowheads="1"/>
          </p:cNvPicPr>
          <p:nvPr/>
        </p:nvPicPr>
        <p:blipFill>
          <a:blip r:embed="rId3" cstate="email">
            <a:biLevel thresh="50000"/>
            <a:extLst>
              <a:ext uri="{28A0092B-C50C-407E-A947-70E740481C1C}">
                <a14:useLocalDpi xmlns:a14="http://schemas.microsoft.com/office/drawing/2010/main"/>
              </a:ext>
            </a:extLst>
          </a:blip>
          <a:srcRect/>
          <a:stretch>
            <a:fillRect/>
          </a:stretch>
        </p:blipFill>
        <p:spPr bwMode="auto">
          <a:xfrm>
            <a:off x="838537" y="2992417"/>
            <a:ext cx="897444" cy="71330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22" name="Picture 2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6962" y="4494223"/>
            <a:ext cx="666298" cy="662968"/>
          </a:xfrm>
          <a:prstGeom prst="rect">
            <a:avLst/>
          </a:prstGeom>
        </p:spPr>
      </p:pic>
      <p:pic>
        <p:nvPicPr>
          <p:cNvPr id="38" name="Picture 37"/>
          <p:cNvPicPr>
            <a:picLocks noChangeAspect="1" noChangeArrowheads="1"/>
          </p:cNvPicPr>
          <p:nvPr/>
        </p:nvPicPr>
        <p:blipFill>
          <a:blip r:embed="rId5" cstate="email">
            <a:biLevel thresh="25000"/>
            <a:extLst>
              <a:ext uri="{28A0092B-C50C-407E-A947-70E740481C1C}">
                <a14:useLocalDpi xmlns:a14="http://schemas.microsoft.com/office/drawing/2010/main"/>
              </a:ext>
            </a:extLst>
          </a:blip>
          <a:srcRect/>
          <a:stretch>
            <a:fillRect/>
          </a:stretch>
        </p:blipFill>
        <p:spPr bwMode="auto">
          <a:xfrm>
            <a:off x="9934267" y="4414306"/>
            <a:ext cx="743975" cy="10965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39" name="Rounded Rectangle 35"/>
          <p:cNvSpPr/>
          <p:nvPr/>
        </p:nvSpPr>
        <p:spPr bwMode="auto">
          <a:xfrm>
            <a:off x="10020358" y="4709264"/>
            <a:ext cx="571793" cy="673172"/>
          </a:xfrm>
          <a:prstGeom prst="roundRect">
            <a:avLst/>
          </a:prstGeom>
          <a:solidFill>
            <a:schemeClr val="bg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172" tIns="45586" rIns="91172" bIns="45586" numCol="1" rtlCol="0" anchor="ctr" anchorCtr="0" compatLnSpc="1">
            <a:prstTxWarp prst="textNoShape">
              <a:avLst/>
            </a:prstTxWarp>
          </a:bodyPr>
          <a:lstStyle/>
          <a:p>
            <a:pPr algn="ctr" defTabSz="911288" fontAlgn="base">
              <a:lnSpc>
                <a:spcPct val="90000"/>
              </a:lnSpc>
              <a:spcBef>
                <a:spcPct val="0"/>
              </a:spcBef>
              <a:spcAft>
                <a:spcPct val="0"/>
              </a:spcAft>
              <a:defRPr/>
            </a:pPr>
            <a:endParaRPr lang="en-US" sz="1994" spc="-51" dirty="0">
              <a:gradFill>
                <a:gsLst>
                  <a:gs pos="0">
                    <a:srgbClr val="FFFFFF"/>
                  </a:gs>
                  <a:gs pos="100000">
                    <a:srgbClr val="FFFFFF"/>
                  </a:gs>
                </a:gsLst>
                <a:lin ang="5400000" scaled="0"/>
              </a:gradFill>
              <a:latin typeface="Segoe UI"/>
            </a:endParaRPr>
          </a:p>
        </p:txBody>
      </p:sp>
      <p:sp>
        <p:nvSpPr>
          <p:cNvPr id="40" name="TextBox 36"/>
          <p:cNvSpPr txBox="1"/>
          <p:nvPr/>
        </p:nvSpPr>
        <p:spPr>
          <a:xfrm>
            <a:off x="10069322" y="5015869"/>
            <a:ext cx="475851" cy="331629"/>
          </a:xfrm>
          <a:prstGeom prst="rect">
            <a:avLst/>
          </a:prstGeom>
          <a:noFill/>
        </p:spPr>
        <p:txBody>
          <a:bodyPr wrap="square" lIns="0" tIns="0" rIns="0" bIns="0" rtlCol="0">
            <a:spAutoFit/>
          </a:bodyPr>
          <a:lstStyle/>
          <a:p>
            <a:pPr defTabSz="609366">
              <a:lnSpc>
                <a:spcPct val="90000"/>
              </a:lnSpc>
              <a:defRPr/>
            </a:pPr>
            <a:r>
              <a:rPr lang="en-US" sz="1197" spc="-51" dirty="0">
                <a:solidFill>
                  <a:srgbClr val="FFFFFF"/>
                </a:solidFill>
                <a:latin typeface="Segoe UI"/>
              </a:rPr>
              <a:t>Shared</a:t>
            </a:r>
          </a:p>
          <a:p>
            <a:pPr defTabSz="609366">
              <a:lnSpc>
                <a:spcPct val="90000"/>
              </a:lnSpc>
              <a:defRPr/>
            </a:pPr>
            <a:r>
              <a:rPr lang="en-US" sz="1197" spc="-51" dirty="0">
                <a:solidFill>
                  <a:srgbClr val="FFFFFF"/>
                </a:solidFill>
                <a:latin typeface="Segoe UI"/>
              </a:rPr>
              <a:t> VHDX</a:t>
            </a:r>
            <a:endParaRPr lang="en-US" sz="2393" spc="-51" dirty="0">
              <a:solidFill>
                <a:srgbClr val="FFFFFF"/>
              </a:solidFill>
              <a:latin typeface="Segoe UI"/>
            </a:endParaRPr>
          </a:p>
        </p:txBody>
      </p:sp>
      <p:grpSp>
        <p:nvGrpSpPr>
          <p:cNvPr id="41" name="Group 37"/>
          <p:cNvGrpSpPr/>
          <p:nvPr/>
        </p:nvGrpSpPr>
        <p:grpSpPr>
          <a:xfrm>
            <a:off x="10120129" y="4796800"/>
            <a:ext cx="328466" cy="201512"/>
            <a:chOff x="4429125" y="2127251"/>
            <a:chExt cx="1423988" cy="639762"/>
          </a:xfrm>
          <a:solidFill>
            <a:srgbClr val="FFFFFF"/>
          </a:solidFill>
        </p:grpSpPr>
        <p:sp>
          <p:nvSpPr>
            <p:cNvPr id="42" name="Freeform 511"/>
            <p:cNvSpPr>
              <a:spLocks/>
            </p:cNvSpPr>
            <p:nvPr/>
          </p:nvSpPr>
          <p:spPr bwMode="auto">
            <a:xfrm>
              <a:off x="5238750" y="2741613"/>
              <a:ext cx="1588" cy="1587"/>
            </a:xfrm>
            <a:custGeom>
              <a:avLst/>
              <a:gdLst>
                <a:gd name="T0" fmla="*/ 1 w 2"/>
                <a:gd name="T1" fmla="*/ 1 h 1"/>
                <a:gd name="T2" fmla="*/ 2 w 2"/>
                <a:gd name="T3" fmla="*/ 0 h 1"/>
                <a:gd name="T4" fmla="*/ 0 w 2"/>
                <a:gd name="T5" fmla="*/ 0 h 1"/>
                <a:gd name="T6" fmla="*/ 1 w 2"/>
                <a:gd name="T7" fmla="*/ 1 h 1"/>
              </a:gdLst>
              <a:ahLst/>
              <a:cxnLst>
                <a:cxn ang="0">
                  <a:pos x="T0" y="T1"/>
                </a:cxn>
                <a:cxn ang="0">
                  <a:pos x="T2" y="T3"/>
                </a:cxn>
                <a:cxn ang="0">
                  <a:pos x="T4" y="T5"/>
                </a:cxn>
                <a:cxn ang="0">
                  <a:pos x="T6" y="T7"/>
                </a:cxn>
              </a:cxnLst>
              <a:rect l="0" t="0" r="r" b="b"/>
              <a:pathLst>
                <a:path w="2" h="1">
                  <a:moveTo>
                    <a:pt x="1" y="1"/>
                  </a:moveTo>
                  <a:cubicBezTo>
                    <a:pt x="1" y="1"/>
                    <a:pt x="1" y="1"/>
                    <a:pt x="2" y="0"/>
                  </a:cubicBezTo>
                  <a:cubicBezTo>
                    <a:pt x="1" y="0"/>
                    <a:pt x="0" y="0"/>
                    <a:pt x="0" y="0"/>
                  </a:cubicBezTo>
                  <a:lnTo>
                    <a:pt x="1"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609366">
                <a:defRPr/>
              </a:pPr>
              <a:endParaRPr lang="en-US" sz="1794">
                <a:solidFill>
                  <a:srgbClr val="FFFFFE"/>
                </a:solidFill>
                <a:latin typeface="Segoe UI"/>
              </a:endParaRPr>
            </a:p>
          </p:txBody>
        </p:sp>
        <p:sp>
          <p:nvSpPr>
            <p:cNvPr id="43" name="Freeform 512"/>
            <p:cNvSpPr>
              <a:spLocks noEditPoints="1"/>
            </p:cNvSpPr>
            <p:nvPr/>
          </p:nvSpPr>
          <p:spPr bwMode="auto">
            <a:xfrm>
              <a:off x="4429125" y="2127251"/>
              <a:ext cx="1423988" cy="639762"/>
            </a:xfrm>
            <a:custGeom>
              <a:avLst/>
              <a:gdLst>
                <a:gd name="T0" fmla="*/ 1155 w 1179"/>
                <a:gd name="T1" fmla="*/ 87 h 530"/>
                <a:gd name="T2" fmla="*/ 578 w 1179"/>
                <a:gd name="T3" fmla="*/ 0 h 530"/>
                <a:gd name="T4" fmla="*/ 44 w 1179"/>
                <a:gd name="T5" fmla="*/ 178 h 530"/>
                <a:gd name="T6" fmla="*/ 53 w 1179"/>
                <a:gd name="T7" fmla="*/ 378 h 530"/>
                <a:gd name="T8" fmla="*/ 337 w 1179"/>
                <a:gd name="T9" fmla="*/ 462 h 530"/>
                <a:gd name="T10" fmla="*/ 683 w 1179"/>
                <a:gd name="T11" fmla="*/ 530 h 530"/>
                <a:gd name="T12" fmla="*/ 1155 w 1179"/>
                <a:gd name="T13" fmla="*/ 224 h 530"/>
                <a:gd name="T14" fmla="*/ 1155 w 1179"/>
                <a:gd name="T15" fmla="*/ 87 h 530"/>
                <a:gd name="T16" fmla="*/ 672 w 1179"/>
                <a:gd name="T17" fmla="*/ 509 h 530"/>
                <a:gd name="T18" fmla="*/ 670 w 1179"/>
                <a:gd name="T19" fmla="*/ 509 h 530"/>
                <a:gd name="T20" fmla="*/ 342 w 1179"/>
                <a:gd name="T21" fmla="*/ 444 h 530"/>
                <a:gd name="T22" fmla="*/ 66 w 1179"/>
                <a:gd name="T23" fmla="*/ 362 h 530"/>
                <a:gd name="T24" fmla="*/ 59 w 1179"/>
                <a:gd name="T25" fmla="*/ 194 h 530"/>
                <a:gd name="T26" fmla="*/ 671 w 1179"/>
                <a:gd name="T27" fmla="*/ 291 h 530"/>
                <a:gd name="T28" fmla="*/ 672 w 1179"/>
                <a:gd name="T29" fmla="*/ 509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530">
                  <a:moveTo>
                    <a:pt x="1155" y="87"/>
                  </a:moveTo>
                  <a:cubicBezTo>
                    <a:pt x="890" y="5"/>
                    <a:pt x="578" y="0"/>
                    <a:pt x="578" y="0"/>
                  </a:cubicBezTo>
                  <a:cubicBezTo>
                    <a:pt x="44" y="178"/>
                    <a:pt x="44" y="178"/>
                    <a:pt x="44" y="178"/>
                  </a:cubicBezTo>
                  <a:cubicBezTo>
                    <a:pt x="0" y="301"/>
                    <a:pt x="53" y="378"/>
                    <a:pt x="53" y="378"/>
                  </a:cubicBezTo>
                  <a:cubicBezTo>
                    <a:pt x="53" y="378"/>
                    <a:pt x="118" y="402"/>
                    <a:pt x="337" y="462"/>
                  </a:cubicBezTo>
                  <a:cubicBezTo>
                    <a:pt x="556" y="522"/>
                    <a:pt x="683" y="530"/>
                    <a:pt x="683" y="530"/>
                  </a:cubicBezTo>
                  <a:cubicBezTo>
                    <a:pt x="1155" y="224"/>
                    <a:pt x="1155" y="224"/>
                    <a:pt x="1155" y="224"/>
                  </a:cubicBezTo>
                  <a:cubicBezTo>
                    <a:pt x="1179" y="159"/>
                    <a:pt x="1155" y="87"/>
                    <a:pt x="1155" y="87"/>
                  </a:cubicBezTo>
                  <a:close/>
                  <a:moveTo>
                    <a:pt x="672" y="509"/>
                  </a:moveTo>
                  <a:cubicBezTo>
                    <a:pt x="671" y="509"/>
                    <a:pt x="670" y="509"/>
                    <a:pt x="670" y="509"/>
                  </a:cubicBezTo>
                  <a:cubicBezTo>
                    <a:pt x="631" y="505"/>
                    <a:pt x="515" y="491"/>
                    <a:pt x="342" y="444"/>
                  </a:cubicBezTo>
                  <a:cubicBezTo>
                    <a:pt x="163" y="395"/>
                    <a:pt x="87" y="369"/>
                    <a:pt x="66" y="362"/>
                  </a:cubicBezTo>
                  <a:cubicBezTo>
                    <a:pt x="57" y="345"/>
                    <a:pt x="30" y="284"/>
                    <a:pt x="59" y="194"/>
                  </a:cubicBezTo>
                  <a:cubicBezTo>
                    <a:pt x="671" y="291"/>
                    <a:pt x="671" y="291"/>
                    <a:pt x="671" y="291"/>
                  </a:cubicBezTo>
                  <a:cubicBezTo>
                    <a:pt x="671" y="291"/>
                    <a:pt x="712" y="379"/>
                    <a:pt x="672" y="5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609366">
                <a:defRPr/>
              </a:pPr>
              <a:endParaRPr lang="en-US" sz="1794">
                <a:solidFill>
                  <a:srgbClr val="FFFFFE"/>
                </a:solidFill>
                <a:latin typeface="Segoe UI"/>
              </a:endParaRPr>
            </a:p>
          </p:txBody>
        </p:sp>
        <p:sp>
          <p:nvSpPr>
            <p:cNvPr id="44" name="Freeform 513"/>
            <p:cNvSpPr>
              <a:spLocks/>
            </p:cNvSpPr>
            <p:nvPr/>
          </p:nvSpPr>
          <p:spPr bwMode="auto">
            <a:xfrm>
              <a:off x="4530725" y="2452688"/>
              <a:ext cx="638175" cy="180975"/>
            </a:xfrm>
            <a:custGeom>
              <a:avLst/>
              <a:gdLst>
                <a:gd name="T0" fmla="*/ 402 w 402"/>
                <a:gd name="T1" fmla="*/ 114 h 114"/>
                <a:gd name="T2" fmla="*/ 0 w 402"/>
                <a:gd name="T3" fmla="*/ 31 h 114"/>
                <a:gd name="T4" fmla="*/ 0 w 402"/>
                <a:gd name="T5" fmla="*/ 0 h 114"/>
                <a:gd name="T6" fmla="*/ 402 w 402"/>
                <a:gd name="T7" fmla="*/ 75 h 114"/>
                <a:gd name="T8" fmla="*/ 402 w 402"/>
                <a:gd name="T9" fmla="*/ 114 h 114"/>
              </a:gdLst>
              <a:ahLst/>
              <a:cxnLst>
                <a:cxn ang="0">
                  <a:pos x="T0" y="T1"/>
                </a:cxn>
                <a:cxn ang="0">
                  <a:pos x="T2" y="T3"/>
                </a:cxn>
                <a:cxn ang="0">
                  <a:pos x="T4" y="T5"/>
                </a:cxn>
                <a:cxn ang="0">
                  <a:pos x="T6" y="T7"/>
                </a:cxn>
                <a:cxn ang="0">
                  <a:pos x="T8" y="T9"/>
                </a:cxn>
              </a:cxnLst>
              <a:rect l="0" t="0" r="r" b="b"/>
              <a:pathLst>
                <a:path w="402" h="114">
                  <a:moveTo>
                    <a:pt x="402" y="114"/>
                  </a:moveTo>
                  <a:lnTo>
                    <a:pt x="0" y="31"/>
                  </a:lnTo>
                  <a:lnTo>
                    <a:pt x="0" y="0"/>
                  </a:lnTo>
                  <a:lnTo>
                    <a:pt x="402" y="75"/>
                  </a:lnTo>
                  <a:lnTo>
                    <a:pt x="402" y="1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175" tIns="45589" rIns="91175" bIns="45589" numCol="1" anchor="t" anchorCtr="0" compatLnSpc="1">
              <a:prstTxWarp prst="textNoShape">
                <a:avLst/>
              </a:prstTxWarp>
            </a:bodyPr>
            <a:lstStyle/>
            <a:p>
              <a:pPr defTabSz="609366">
                <a:defRPr/>
              </a:pPr>
              <a:endParaRPr lang="en-US" sz="1794">
                <a:solidFill>
                  <a:srgbClr val="FFFFFE"/>
                </a:solidFill>
                <a:latin typeface="Segoe UI"/>
              </a:endParaRPr>
            </a:p>
          </p:txBody>
        </p:sp>
      </p:grpSp>
      <p:sp>
        <p:nvSpPr>
          <p:cNvPr id="50" name="Freeform 5"/>
          <p:cNvSpPr>
            <a:spLocks noChangeAspect="1" noEditPoints="1"/>
          </p:cNvSpPr>
          <p:nvPr/>
        </p:nvSpPr>
        <p:spPr bwMode="auto">
          <a:xfrm>
            <a:off x="9264608" y="2778652"/>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sp>
        <p:nvSpPr>
          <p:cNvPr id="51" name="Freeform 5"/>
          <p:cNvSpPr>
            <a:spLocks noChangeAspect="1" noEditPoints="1"/>
          </p:cNvSpPr>
          <p:nvPr/>
        </p:nvSpPr>
        <p:spPr bwMode="auto">
          <a:xfrm>
            <a:off x="10722914" y="2778652"/>
            <a:ext cx="544766" cy="1129068"/>
          </a:xfrm>
          <a:custGeom>
            <a:avLst/>
            <a:gdLst>
              <a:gd name="T0" fmla="*/ 0 w 102"/>
              <a:gd name="T1" fmla="*/ 214 h 214"/>
              <a:gd name="T2" fmla="*/ 102 w 102"/>
              <a:gd name="T3" fmla="*/ 0 h 214"/>
              <a:gd name="T4" fmla="*/ 20 w 102"/>
              <a:gd name="T5" fmla="*/ 98 h 214"/>
              <a:gd name="T6" fmla="*/ 20 w 102"/>
              <a:gd name="T7" fmla="*/ 90 h 214"/>
              <a:gd name="T8" fmla="*/ 20 w 102"/>
              <a:gd name="T9" fmla="*/ 98 h 214"/>
              <a:gd name="T10" fmla="*/ 27 w 102"/>
              <a:gd name="T11" fmla="*/ 94 h 214"/>
              <a:gd name="T12" fmla="*/ 35 w 102"/>
              <a:gd name="T13" fmla="*/ 94 h 214"/>
              <a:gd name="T14" fmla="*/ 84 w 102"/>
              <a:gd name="T15" fmla="*/ 100 h 214"/>
              <a:gd name="T16" fmla="*/ 72 w 102"/>
              <a:gd name="T17" fmla="*/ 92 h 214"/>
              <a:gd name="T18" fmla="*/ 73 w 102"/>
              <a:gd name="T19" fmla="*/ 90 h 214"/>
              <a:gd name="T20" fmla="*/ 74 w 102"/>
              <a:gd name="T21" fmla="*/ 90 h 214"/>
              <a:gd name="T22" fmla="*/ 74 w 102"/>
              <a:gd name="T23" fmla="*/ 89 h 214"/>
              <a:gd name="T24" fmla="*/ 75 w 102"/>
              <a:gd name="T25" fmla="*/ 92 h 214"/>
              <a:gd name="T26" fmla="*/ 75 w 102"/>
              <a:gd name="T27" fmla="*/ 100 h 214"/>
              <a:gd name="T28" fmla="*/ 81 w 102"/>
              <a:gd name="T29" fmla="*/ 92 h 214"/>
              <a:gd name="T30" fmla="*/ 80 w 102"/>
              <a:gd name="T31" fmla="*/ 91 h 214"/>
              <a:gd name="T32" fmla="*/ 81 w 102"/>
              <a:gd name="T33" fmla="*/ 90 h 214"/>
              <a:gd name="T34" fmla="*/ 81 w 102"/>
              <a:gd name="T35" fmla="*/ 90 h 214"/>
              <a:gd name="T36" fmla="*/ 84 w 102"/>
              <a:gd name="T37" fmla="*/ 100 h 214"/>
              <a:gd name="T38" fmla="*/ 76 w 102"/>
              <a:gd name="T39" fmla="*/ 87 h 214"/>
              <a:gd name="T40" fmla="*/ 77 w 102"/>
              <a:gd name="T41" fmla="*/ 86 h 214"/>
              <a:gd name="T42" fmla="*/ 77 w 102"/>
              <a:gd name="T43" fmla="*/ 86 h 214"/>
              <a:gd name="T44" fmla="*/ 78 w 102"/>
              <a:gd name="T45" fmla="*/ 86 h 214"/>
              <a:gd name="T46" fmla="*/ 79 w 102"/>
              <a:gd name="T47" fmla="*/ 86 h 214"/>
              <a:gd name="T48" fmla="*/ 79 w 102"/>
              <a:gd name="T49" fmla="*/ 95 h 214"/>
              <a:gd name="T50" fmla="*/ 79 w 102"/>
              <a:gd name="T51" fmla="*/ 96 h 214"/>
              <a:gd name="T52" fmla="*/ 77 w 102"/>
              <a:gd name="T53" fmla="*/ 96 h 214"/>
              <a:gd name="T54" fmla="*/ 77 w 102"/>
              <a:gd name="T55" fmla="*/ 95 h 214"/>
              <a:gd name="T56" fmla="*/ 89 w 102"/>
              <a:gd name="T57" fmla="*/ 75 h 214"/>
              <a:gd name="T58" fmla="*/ 13 w 102"/>
              <a:gd name="T59" fmla="*/ 59 h 214"/>
              <a:gd name="T60" fmla="*/ 89 w 102"/>
              <a:gd name="T61" fmla="*/ 75 h 214"/>
              <a:gd name="T62" fmla="*/ 13 w 102"/>
              <a:gd name="T63" fmla="*/ 53 h 214"/>
              <a:gd name="T64" fmla="*/ 89 w 102"/>
              <a:gd name="T65" fmla="*/ 37 h 214"/>
              <a:gd name="T66" fmla="*/ 89 w 102"/>
              <a:gd name="T67" fmla="*/ 31 h 214"/>
              <a:gd name="T68" fmla="*/ 13 w 102"/>
              <a:gd name="T69" fmla="*/ 15 h 214"/>
              <a:gd name="T70" fmla="*/ 89 w 102"/>
              <a:gd name="T71" fmla="*/ 3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 h="214">
                <a:moveTo>
                  <a:pt x="0" y="0"/>
                </a:moveTo>
                <a:cubicBezTo>
                  <a:pt x="0" y="214"/>
                  <a:pt x="0" y="214"/>
                  <a:pt x="0" y="214"/>
                </a:cubicBezTo>
                <a:cubicBezTo>
                  <a:pt x="102" y="214"/>
                  <a:pt x="102" y="214"/>
                  <a:pt x="102" y="214"/>
                </a:cubicBezTo>
                <a:cubicBezTo>
                  <a:pt x="102" y="0"/>
                  <a:pt x="102" y="0"/>
                  <a:pt x="102" y="0"/>
                </a:cubicBezTo>
                <a:lnTo>
                  <a:pt x="0" y="0"/>
                </a:lnTo>
                <a:close/>
                <a:moveTo>
                  <a:pt x="20" y="98"/>
                </a:moveTo>
                <a:cubicBezTo>
                  <a:pt x="17" y="98"/>
                  <a:pt x="16" y="96"/>
                  <a:pt x="16" y="94"/>
                </a:cubicBezTo>
                <a:cubicBezTo>
                  <a:pt x="16" y="92"/>
                  <a:pt x="17" y="90"/>
                  <a:pt x="20" y="90"/>
                </a:cubicBezTo>
                <a:cubicBezTo>
                  <a:pt x="22" y="90"/>
                  <a:pt x="24" y="92"/>
                  <a:pt x="24" y="94"/>
                </a:cubicBezTo>
                <a:cubicBezTo>
                  <a:pt x="24" y="96"/>
                  <a:pt x="22" y="98"/>
                  <a:pt x="20" y="98"/>
                </a:cubicBezTo>
                <a:close/>
                <a:moveTo>
                  <a:pt x="31" y="98"/>
                </a:moveTo>
                <a:cubicBezTo>
                  <a:pt x="29" y="98"/>
                  <a:pt x="27" y="96"/>
                  <a:pt x="27" y="94"/>
                </a:cubicBezTo>
                <a:cubicBezTo>
                  <a:pt x="27" y="92"/>
                  <a:pt x="29" y="90"/>
                  <a:pt x="31" y="90"/>
                </a:cubicBezTo>
                <a:cubicBezTo>
                  <a:pt x="33" y="90"/>
                  <a:pt x="35" y="92"/>
                  <a:pt x="35" y="94"/>
                </a:cubicBezTo>
                <a:cubicBezTo>
                  <a:pt x="35" y="96"/>
                  <a:pt x="33" y="98"/>
                  <a:pt x="31" y="98"/>
                </a:cubicBezTo>
                <a:close/>
                <a:moveTo>
                  <a:pt x="84" y="100"/>
                </a:moveTo>
                <a:cubicBezTo>
                  <a:pt x="81" y="104"/>
                  <a:pt x="77" y="104"/>
                  <a:pt x="73" y="102"/>
                </a:cubicBezTo>
                <a:cubicBezTo>
                  <a:pt x="70" y="100"/>
                  <a:pt x="69" y="95"/>
                  <a:pt x="72" y="92"/>
                </a:cubicBezTo>
                <a:cubicBezTo>
                  <a:pt x="72" y="91"/>
                  <a:pt x="73" y="90"/>
                  <a:pt x="73" y="90"/>
                </a:cubicBezTo>
                <a:cubicBezTo>
                  <a:pt x="73" y="90"/>
                  <a:pt x="73" y="90"/>
                  <a:pt x="73" y="90"/>
                </a:cubicBezTo>
                <a:cubicBezTo>
                  <a:pt x="73" y="90"/>
                  <a:pt x="73" y="90"/>
                  <a:pt x="74" y="90"/>
                </a:cubicBezTo>
                <a:cubicBezTo>
                  <a:pt x="74" y="90"/>
                  <a:pt x="74" y="90"/>
                  <a:pt x="74" y="90"/>
                </a:cubicBezTo>
                <a:cubicBezTo>
                  <a:pt x="74" y="89"/>
                  <a:pt x="74" y="89"/>
                  <a:pt x="74" y="89"/>
                </a:cubicBezTo>
                <a:cubicBezTo>
                  <a:pt x="74" y="89"/>
                  <a:pt x="74" y="89"/>
                  <a:pt x="74" y="89"/>
                </a:cubicBezTo>
                <a:cubicBezTo>
                  <a:pt x="75" y="89"/>
                  <a:pt x="76" y="90"/>
                  <a:pt x="76" y="90"/>
                </a:cubicBezTo>
                <a:cubicBezTo>
                  <a:pt x="76" y="91"/>
                  <a:pt x="75" y="92"/>
                  <a:pt x="75" y="92"/>
                </a:cubicBezTo>
                <a:cubicBezTo>
                  <a:pt x="74" y="92"/>
                  <a:pt x="74" y="93"/>
                  <a:pt x="74" y="93"/>
                </a:cubicBezTo>
                <a:cubicBezTo>
                  <a:pt x="72" y="95"/>
                  <a:pt x="73" y="98"/>
                  <a:pt x="75" y="100"/>
                </a:cubicBezTo>
                <a:cubicBezTo>
                  <a:pt x="77" y="102"/>
                  <a:pt x="80" y="101"/>
                  <a:pt x="82" y="99"/>
                </a:cubicBezTo>
                <a:cubicBezTo>
                  <a:pt x="83" y="97"/>
                  <a:pt x="83" y="94"/>
                  <a:pt x="81" y="92"/>
                </a:cubicBezTo>
                <a:cubicBezTo>
                  <a:pt x="81" y="92"/>
                  <a:pt x="81" y="92"/>
                  <a:pt x="81" y="92"/>
                </a:cubicBezTo>
                <a:cubicBezTo>
                  <a:pt x="80" y="92"/>
                  <a:pt x="80" y="92"/>
                  <a:pt x="80" y="91"/>
                </a:cubicBezTo>
                <a:cubicBezTo>
                  <a:pt x="80" y="91"/>
                  <a:pt x="80" y="91"/>
                  <a:pt x="80" y="90"/>
                </a:cubicBezTo>
                <a:cubicBezTo>
                  <a:pt x="80" y="90"/>
                  <a:pt x="80" y="90"/>
                  <a:pt x="81" y="90"/>
                </a:cubicBezTo>
                <a:cubicBezTo>
                  <a:pt x="81" y="90"/>
                  <a:pt x="81" y="90"/>
                  <a:pt x="81" y="90"/>
                </a:cubicBezTo>
                <a:cubicBezTo>
                  <a:pt x="81" y="90"/>
                  <a:pt x="81" y="90"/>
                  <a:pt x="81" y="90"/>
                </a:cubicBezTo>
                <a:cubicBezTo>
                  <a:pt x="82" y="90"/>
                  <a:pt x="82" y="90"/>
                  <a:pt x="82" y="90"/>
                </a:cubicBezTo>
                <a:cubicBezTo>
                  <a:pt x="85" y="92"/>
                  <a:pt x="86" y="97"/>
                  <a:pt x="84" y="100"/>
                </a:cubicBezTo>
                <a:close/>
                <a:moveTo>
                  <a:pt x="76" y="95"/>
                </a:moveTo>
                <a:cubicBezTo>
                  <a:pt x="76" y="87"/>
                  <a:pt x="76" y="87"/>
                  <a:pt x="76" y="87"/>
                </a:cubicBezTo>
                <a:cubicBezTo>
                  <a:pt x="76" y="87"/>
                  <a:pt x="76" y="87"/>
                  <a:pt x="77" y="86"/>
                </a:cubicBezTo>
                <a:cubicBezTo>
                  <a:pt x="77" y="86"/>
                  <a:pt x="77" y="86"/>
                  <a:pt x="77" y="86"/>
                </a:cubicBezTo>
                <a:cubicBezTo>
                  <a:pt x="77" y="86"/>
                  <a:pt x="77" y="86"/>
                  <a:pt x="77" y="86"/>
                </a:cubicBezTo>
                <a:cubicBezTo>
                  <a:pt x="77" y="86"/>
                  <a:pt x="77" y="86"/>
                  <a:pt x="77" y="86"/>
                </a:cubicBezTo>
                <a:cubicBezTo>
                  <a:pt x="77" y="86"/>
                  <a:pt x="77" y="86"/>
                  <a:pt x="78" y="86"/>
                </a:cubicBezTo>
                <a:cubicBezTo>
                  <a:pt x="78" y="86"/>
                  <a:pt x="78" y="86"/>
                  <a:pt x="78" y="86"/>
                </a:cubicBezTo>
                <a:cubicBezTo>
                  <a:pt x="78" y="86"/>
                  <a:pt x="78" y="86"/>
                  <a:pt x="79" y="86"/>
                </a:cubicBezTo>
                <a:cubicBezTo>
                  <a:pt x="79" y="86"/>
                  <a:pt x="79" y="86"/>
                  <a:pt x="79" y="86"/>
                </a:cubicBezTo>
                <a:cubicBezTo>
                  <a:pt x="79" y="87"/>
                  <a:pt x="79" y="87"/>
                  <a:pt x="79" y="87"/>
                </a:cubicBezTo>
                <a:cubicBezTo>
                  <a:pt x="79" y="95"/>
                  <a:pt x="79" y="95"/>
                  <a:pt x="79" y="95"/>
                </a:cubicBezTo>
                <a:cubicBezTo>
                  <a:pt x="79" y="95"/>
                  <a:pt x="79" y="95"/>
                  <a:pt x="79" y="95"/>
                </a:cubicBezTo>
                <a:cubicBezTo>
                  <a:pt x="79" y="95"/>
                  <a:pt x="79" y="96"/>
                  <a:pt x="79" y="96"/>
                </a:cubicBezTo>
                <a:cubicBezTo>
                  <a:pt x="78" y="96"/>
                  <a:pt x="78" y="96"/>
                  <a:pt x="78" y="96"/>
                </a:cubicBezTo>
                <a:cubicBezTo>
                  <a:pt x="78" y="96"/>
                  <a:pt x="77" y="96"/>
                  <a:pt x="77" y="96"/>
                </a:cubicBezTo>
                <a:cubicBezTo>
                  <a:pt x="77" y="96"/>
                  <a:pt x="77" y="96"/>
                  <a:pt x="77" y="96"/>
                </a:cubicBezTo>
                <a:cubicBezTo>
                  <a:pt x="77" y="96"/>
                  <a:pt x="77" y="95"/>
                  <a:pt x="77" y="95"/>
                </a:cubicBezTo>
                <a:cubicBezTo>
                  <a:pt x="76" y="95"/>
                  <a:pt x="76" y="95"/>
                  <a:pt x="76" y="95"/>
                </a:cubicBezTo>
                <a:close/>
                <a:moveTo>
                  <a:pt x="89" y="75"/>
                </a:moveTo>
                <a:cubicBezTo>
                  <a:pt x="13" y="75"/>
                  <a:pt x="13" y="75"/>
                  <a:pt x="13" y="75"/>
                </a:cubicBezTo>
                <a:cubicBezTo>
                  <a:pt x="13" y="59"/>
                  <a:pt x="13" y="59"/>
                  <a:pt x="13" y="59"/>
                </a:cubicBezTo>
                <a:cubicBezTo>
                  <a:pt x="89" y="59"/>
                  <a:pt x="89" y="59"/>
                  <a:pt x="89" y="59"/>
                </a:cubicBezTo>
                <a:lnTo>
                  <a:pt x="89" y="75"/>
                </a:lnTo>
                <a:close/>
                <a:moveTo>
                  <a:pt x="89" y="53"/>
                </a:moveTo>
                <a:cubicBezTo>
                  <a:pt x="13" y="53"/>
                  <a:pt x="13" y="53"/>
                  <a:pt x="13" y="53"/>
                </a:cubicBezTo>
                <a:cubicBezTo>
                  <a:pt x="13" y="37"/>
                  <a:pt x="13" y="37"/>
                  <a:pt x="13" y="37"/>
                </a:cubicBezTo>
                <a:cubicBezTo>
                  <a:pt x="89" y="37"/>
                  <a:pt x="89" y="37"/>
                  <a:pt x="89" y="37"/>
                </a:cubicBezTo>
                <a:lnTo>
                  <a:pt x="89" y="53"/>
                </a:lnTo>
                <a:close/>
                <a:moveTo>
                  <a:pt x="89" y="31"/>
                </a:moveTo>
                <a:cubicBezTo>
                  <a:pt x="13" y="31"/>
                  <a:pt x="13" y="31"/>
                  <a:pt x="13" y="31"/>
                </a:cubicBezTo>
                <a:cubicBezTo>
                  <a:pt x="13" y="15"/>
                  <a:pt x="13" y="15"/>
                  <a:pt x="13" y="15"/>
                </a:cubicBezTo>
                <a:cubicBezTo>
                  <a:pt x="89" y="15"/>
                  <a:pt x="89" y="15"/>
                  <a:pt x="89" y="15"/>
                </a:cubicBezTo>
                <a:lnTo>
                  <a:pt x="89" y="31"/>
                </a:lnTo>
                <a:close/>
              </a:path>
            </a:pathLst>
          </a:custGeom>
          <a:solidFill>
            <a:schemeClr val="tx1"/>
          </a:solidFill>
          <a:ln>
            <a:noFill/>
          </a:ln>
          <a:extLst/>
        </p:spPr>
        <p:txBody>
          <a:bodyPr vert="horz" wrap="square" lIns="89630" tIns="44814" rIns="89630" bIns="44814" numCol="1" anchor="t" anchorCtr="0" compatLnSpc="1">
            <a:prstTxWarp prst="textNoShape">
              <a:avLst/>
            </a:prstTxWarp>
          </a:bodyPr>
          <a:lstStyle/>
          <a:p>
            <a:pPr defTabSz="896214">
              <a:defRPr/>
            </a:pPr>
            <a:endParaRPr lang="en-US" sz="1765" kern="0" dirty="0">
              <a:solidFill>
                <a:srgbClr val="505050"/>
              </a:solidFill>
              <a:latin typeface="Segoe UI"/>
            </a:endParaRPr>
          </a:p>
        </p:txBody>
      </p:sp>
      <p:sp>
        <p:nvSpPr>
          <p:cNvPr id="68" name="Rectangle 67"/>
          <p:cNvSpPr/>
          <p:nvPr/>
        </p:nvSpPr>
        <p:spPr bwMode="auto">
          <a:xfrm>
            <a:off x="9026466" y="1785445"/>
            <a:ext cx="2464818" cy="958115"/>
          </a:xfrm>
          <a:prstGeom prst="rect">
            <a:avLst/>
          </a:prstGeom>
          <a:noFill/>
          <a:ln w="28575">
            <a:solidFill>
              <a:schemeClr val="tx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0" tIns="89630" rIns="89630" bIns="143387" numCol="1" spcCol="0" rtlCol="0" fromWordArt="0" anchor="t" anchorCtr="0" forceAA="0" compatLnSpc="1">
            <a:prstTxWarp prst="textNoShape">
              <a:avLst/>
            </a:prstTxWarp>
            <a:noAutofit/>
          </a:bodyPr>
          <a:lstStyle/>
          <a:p>
            <a:pPr defTabSz="913751" fontAlgn="base">
              <a:lnSpc>
                <a:spcPct val="90000"/>
              </a:lnSpc>
              <a:spcBef>
                <a:spcPct val="0"/>
              </a:spcBef>
              <a:spcAft>
                <a:spcPct val="0"/>
              </a:spcAft>
              <a:defRPr/>
            </a:pPr>
            <a:r>
              <a:rPr lang="en-US" sz="1567" dirty="0">
                <a:gradFill>
                  <a:gsLst>
                    <a:gs pos="0">
                      <a:srgbClr val="FFFFFF"/>
                    </a:gs>
                    <a:gs pos="100000">
                      <a:srgbClr val="FFFFFF"/>
                    </a:gs>
                  </a:gsLst>
                  <a:lin ang="5400000" scaled="0"/>
                </a:gradFill>
                <a:latin typeface="Segoe UI"/>
                <a:ea typeface="Segoe UI" pitchFamily="34" charset="0"/>
                <a:cs typeface="Segoe UI" pitchFamily="34" charset="0"/>
              </a:rPr>
              <a:t>Guest Cluster</a:t>
            </a:r>
          </a:p>
        </p:txBody>
      </p:sp>
      <p:sp>
        <p:nvSpPr>
          <p:cNvPr id="47" name="Right Arrow 46"/>
          <p:cNvSpPr/>
          <p:nvPr/>
        </p:nvSpPr>
        <p:spPr bwMode="auto">
          <a:xfrm rot="4523805">
            <a:off x="8817881" y="3591231"/>
            <a:ext cx="2086552" cy="238571"/>
          </a:xfrm>
          <a:prstGeom prst="rightArrow">
            <a:avLst/>
          </a:prstGeom>
          <a:solidFill>
            <a:schemeClr val="bg1"/>
          </a:solidFill>
          <a:ln>
            <a:noFill/>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532" tIns="45765" rIns="91532" bIns="45765" numCol="1" rtlCol="0" anchor="ctr" anchorCtr="0" compatLnSpc="1">
            <a:prstTxWarp prst="textNoShape">
              <a:avLst/>
            </a:prstTxWarp>
          </a:bodyPr>
          <a:lstStyle/>
          <a:p>
            <a:pPr algn="ctr" defTabSz="914933">
              <a:defRPr/>
            </a:pPr>
            <a:endParaRPr lang="en-US" sz="1766" dirty="0">
              <a:solidFill>
                <a:srgbClr val="FFFFFE"/>
              </a:solidFill>
              <a:latin typeface="Segoe" pitchFamily="34" charset="0"/>
            </a:endParaRPr>
          </a:p>
        </p:txBody>
      </p:sp>
      <p:sp>
        <p:nvSpPr>
          <p:cNvPr id="48" name="Right Arrow 47"/>
          <p:cNvSpPr/>
          <p:nvPr/>
        </p:nvSpPr>
        <p:spPr bwMode="auto">
          <a:xfrm rot="6216804">
            <a:off x="9659766" y="3585048"/>
            <a:ext cx="2088238" cy="240565"/>
          </a:xfrm>
          <a:prstGeom prst="rightArrow">
            <a:avLst/>
          </a:prstGeom>
          <a:solidFill>
            <a:schemeClr val="bg1"/>
          </a:solidFill>
          <a:ln>
            <a:noFill/>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square" lIns="91532" tIns="45765" rIns="91532" bIns="45765" numCol="1" rtlCol="0" anchor="ctr" anchorCtr="0" compatLnSpc="1">
            <a:prstTxWarp prst="textNoShape">
              <a:avLst/>
            </a:prstTxWarp>
          </a:bodyPr>
          <a:lstStyle/>
          <a:p>
            <a:pPr algn="ctr" defTabSz="914933">
              <a:defRPr/>
            </a:pPr>
            <a:endParaRPr lang="en-US" sz="1766" dirty="0">
              <a:solidFill>
                <a:srgbClr val="FFFFFE"/>
              </a:solidFill>
              <a:latin typeface="Segoe" pitchFamily="34" charset="0"/>
            </a:endParaRPr>
          </a:p>
        </p:txBody>
      </p:sp>
      <p:grpSp>
        <p:nvGrpSpPr>
          <p:cNvPr id="52" name="Group 51"/>
          <p:cNvGrpSpPr/>
          <p:nvPr/>
        </p:nvGrpSpPr>
        <p:grpSpPr>
          <a:xfrm>
            <a:off x="10694390" y="2124758"/>
            <a:ext cx="629362" cy="584864"/>
            <a:chOff x="5118964" y="3771564"/>
            <a:chExt cx="642073" cy="596676"/>
          </a:xfrm>
        </p:grpSpPr>
        <p:sp>
          <p:nvSpPr>
            <p:cNvPr id="53" name="Rectangle 52"/>
            <p:cNvSpPr/>
            <p:nvPr/>
          </p:nvSpPr>
          <p:spPr bwMode="auto">
            <a:xfrm>
              <a:off x="5141902" y="3805512"/>
              <a:ext cx="569260" cy="395082"/>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4" name="Group 4"/>
            <p:cNvGrpSpPr>
              <a:grpSpLocks noChangeAspect="1"/>
            </p:cNvGrpSpPr>
            <p:nvPr/>
          </p:nvGrpSpPr>
          <p:grpSpPr bwMode="auto">
            <a:xfrm>
              <a:off x="5118964" y="3771564"/>
              <a:ext cx="642073" cy="596676"/>
              <a:chOff x="4030" y="1558"/>
              <a:chExt cx="341" cy="312"/>
            </a:xfrm>
            <a:solidFill>
              <a:schemeClr val="accent1"/>
            </a:solidFill>
          </p:grpSpPr>
          <p:sp>
            <p:nvSpPr>
              <p:cNvPr id="55"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D83B01"/>
                  </a:solidFill>
                  <a:latin typeface="Segoe UI"/>
                </a:endParaRPr>
              </a:p>
            </p:txBody>
          </p:sp>
          <p:sp>
            <p:nvSpPr>
              <p:cNvPr id="56"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57"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58"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grpSp>
      </p:grpSp>
      <p:grpSp>
        <p:nvGrpSpPr>
          <p:cNvPr id="59" name="Group 58"/>
          <p:cNvGrpSpPr/>
          <p:nvPr/>
        </p:nvGrpSpPr>
        <p:grpSpPr>
          <a:xfrm>
            <a:off x="9226785" y="2124758"/>
            <a:ext cx="629362" cy="584864"/>
            <a:chOff x="5118964" y="3771564"/>
            <a:chExt cx="642073" cy="596676"/>
          </a:xfrm>
        </p:grpSpPr>
        <p:sp>
          <p:nvSpPr>
            <p:cNvPr id="60" name="Rectangle 59"/>
            <p:cNvSpPr/>
            <p:nvPr/>
          </p:nvSpPr>
          <p:spPr bwMode="auto">
            <a:xfrm>
              <a:off x="5141902" y="3805512"/>
              <a:ext cx="569260" cy="395082"/>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61" name="Group 4"/>
            <p:cNvGrpSpPr>
              <a:grpSpLocks noChangeAspect="1"/>
            </p:cNvGrpSpPr>
            <p:nvPr/>
          </p:nvGrpSpPr>
          <p:grpSpPr bwMode="auto">
            <a:xfrm>
              <a:off x="5118964" y="3771564"/>
              <a:ext cx="642073" cy="596676"/>
              <a:chOff x="4030" y="1558"/>
              <a:chExt cx="341" cy="312"/>
            </a:xfrm>
            <a:solidFill>
              <a:schemeClr val="accent1"/>
            </a:solidFill>
          </p:grpSpPr>
          <p:sp>
            <p:nvSpPr>
              <p:cNvPr id="62"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D83B01"/>
                  </a:solidFill>
                  <a:latin typeface="Segoe UI"/>
                </a:endParaRPr>
              </a:p>
            </p:txBody>
          </p:sp>
          <p:sp>
            <p:nvSpPr>
              <p:cNvPr id="63"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64"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65"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grpSp>
      </p:grpSp>
    </p:spTree>
    <p:extLst>
      <p:ext uri="{BB962C8B-B14F-4D97-AF65-F5344CB8AC3E}">
        <p14:creationId xmlns:p14="http://schemas.microsoft.com/office/powerpoint/2010/main" val="2778538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8447" y="23070"/>
            <a:ext cx="10515600" cy="1325563"/>
          </a:xfrm>
        </p:spPr>
        <p:txBody>
          <a:bodyPr/>
          <a:lstStyle/>
          <a:p>
            <a:r>
              <a:rPr lang="en-US" sz="3921" dirty="0"/>
              <a:t>Online VM Configuration Changes</a:t>
            </a:r>
          </a:p>
        </p:txBody>
      </p:sp>
      <p:sp>
        <p:nvSpPr>
          <p:cNvPr id="4" name="Content Placeholder 3"/>
          <p:cNvSpPr>
            <a:spLocks noGrp="1"/>
          </p:cNvSpPr>
          <p:nvPr>
            <p:ph idx="1"/>
          </p:nvPr>
        </p:nvSpPr>
        <p:spPr/>
        <p:txBody>
          <a:bodyPr/>
          <a:lstStyle/>
          <a:p>
            <a:endParaRPr lang="en-US"/>
          </a:p>
        </p:txBody>
      </p:sp>
      <p:sp>
        <p:nvSpPr>
          <p:cNvPr id="38" name="Rectangle 37"/>
          <p:cNvSpPr/>
          <p:nvPr/>
        </p:nvSpPr>
        <p:spPr bwMode="auto">
          <a:xfrm>
            <a:off x="558447" y="285107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spc="-50" dirty="0">
                <a:solidFill>
                  <a:srgbClr val="FFFFFF"/>
                </a:solidFill>
                <a:latin typeface="Segoe UI"/>
              </a:rPr>
              <a:t>Memory</a:t>
            </a:r>
            <a:endParaRPr lang="en-US" sz="1567" spc="-50" dirty="0">
              <a:solidFill>
                <a:srgbClr val="505050"/>
              </a:solidFill>
              <a:latin typeface="Segoe UI"/>
            </a:endParaRPr>
          </a:p>
        </p:txBody>
      </p:sp>
      <p:sp>
        <p:nvSpPr>
          <p:cNvPr id="39" name="Rectangle 38"/>
          <p:cNvSpPr/>
          <p:nvPr/>
        </p:nvSpPr>
        <p:spPr bwMode="auto">
          <a:xfrm>
            <a:off x="2051874" y="2851075"/>
            <a:ext cx="6656792"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For Windows Server 2016 / Windows 10 guests, you can now increase and decrease the memory assigned to virtual machines while they are running.</a:t>
            </a:r>
          </a:p>
        </p:txBody>
      </p:sp>
      <p:sp>
        <p:nvSpPr>
          <p:cNvPr id="40" name="Rectangle 39"/>
          <p:cNvSpPr/>
          <p:nvPr/>
        </p:nvSpPr>
        <p:spPr bwMode="auto">
          <a:xfrm>
            <a:off x="558447" y="137008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Network</a:t>
            </a:r>
            <a:endParaRPr lang="en-US" sz="1567" spc="-50" dirty="0">
              <a:solidFill>
                <a:srgbClr val="FFFFFF"/>
              </a:solidFill>
              <a:latin typeface="Segoe UI"/>
            </a:endParaRPr>
          </a:p>
        </p:txBody>
      </p:sp>
      <p:sp>
        <p:nvSpPr>
          <p:cNvPr id="41" name="Rectangle 40"/>
          <p:cNvSpPr/>
          <p:nvPr/>
        </p:nvSpPr>
        <p:spPr bwMode="auto">
          <a:xfrm>
            <a:off x="2051874" y="1370085"/>
            <a:ext cx="6656792"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Network adapters can be added and removed from Generation 2 virtual machines while they are running</a:t>
            </a:r>
          </a:p>
        </p:txBody>
      </p:sp>
      <p:sp>
        <p:nvSpPr>
          <p:cNvPr id="42" name="Rectangle 41"/>
          <p:cNvSpPr/>
          <p:nvPr/>
        </p:nvSpPr>
        <p:spPr bwMode="auto">
          <a:xfrm>
            <a:off x="558447" y="4332065"/>
            <a:ext cx="1434077" cy="1434077"/>
          </a:xfrm>
          <a:prstGeom prst="rect">
            <a:avLst/>
          </a:prstGeom>
          <a:solidFill>
            <a:schemeClr val="accent6"/>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b" anchorCtr="0" compatLnSpc="1">
            <a:prstTxWarp prst="textNoShape">
              <a:avLst/>
            </a:prstTxWarp>
          </a:bodyPr>
          <a:lstStyle/>
          <a:p>
            <a:pPr algn="r" defTabSz="913748" fontAlgn="base">
              <a:lnSpc>
                <a:spcPct val="90000"/>
              </a:lnSpc>
              <a:spcBef>
                <a:spcPct val="0"/>
              </a:spcBef>
              <a:spcAft>
                <a:spcPct val="0"/>
              </a:spcAft>
              <a:defRPr/>
            </a:pPr>
            <a:r>
              <a:rPr lang="en-US" sz="1567" dirty="0">
                <a:solidFill>
                  <a:srgbClr val="FFFFFF"/>
                </a:solidFill>
                <a:latin typeface="Segoe UI"/>
              </a:rPr>
              <a:t>Replicated Disks</a:t>
            </a:r>
            <a:endParaRPr lang="en-US" sz="1567" spc="-50" dirty="0">
              <a:solidFill>
                <a:srgbClr val="505050"/>
              </a:solidFill>
              <a:latin typeface="Segoe UI"/>
            </a:endParaRPr>
          </a:p>
        </p:txBody>
      </p:sp>
      <p:sp>
        <p:nvSpPr>
          <p:cNvPr id="43" name="Rectangle 42"/>
          <p:cNvSpPr/>
          <p:nvPr/>
        </p:nvSpPr>
        <p:spPr bwMode="auto">
          <a:xfrm>
            <a:off x="2051874" y="4332065"/>
            <a:ext cx="6656792" cy="1434077"/>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10" tIns="45705" rIns="91410" bIns="45705" numCol="1" rtlCol="0" anchor="ctr" anchorCtr="0" compatLnSpc="1">
            <a:prstTxWarp prst="textNoShape">
              <a:avLst/>
            </a:prstTxWarp>
          </a:bodyPr>
          <a:lstStyle/>
          <a:p>
            <a:pPr defTabSz="914192">
              <a:defRPr/>
            </a:pPr>
            <a:r>
              <a:rPr lang="en-US" sz="1961" dirty="0">
                <a:solidFill>
                  <a:srgbClr val="002050"/>
                </a:solidFill>
                <a:latin typeface="Segoe UI"/>
              </a:rPr>
              <a:t>When you add a new virtual hard disk to a virtual machine that is being replicated – it is automatically added to the not-replicated set.  This set can be updated online.</a:t>
            </a:r>
          </a:p>
        </p:txBody>
      </p:sp>
      <p:pic>
        <p:nvPicPr>
          <p:cNvPr id="49" name="Picture 11"/>
          <p:cNvPicPr>
            <a:picLocks noChangeAspect="1" noChangeArrowheads="1"/>
          </p:cNvPicPr>
          <p:nvPr/>
        </p:nvPicPr>
        <p:blipFill>
          <a:blip r:embed="rId3" cstate="email">
            <a:biLevel thresh="50000"/>
            <a:extLst>
              <a:ext uri="{28A0092B-C50C-407E-A947-70E740481C1C}">
                <a14:useLocalDpi xmlns:a14="http://schemas.microsoft.com/office/drawing/2010/main"/>
              </a:ext>
            </a:extLst>
          </a:blip>
          <a:srcRect/>
          <a:stretch>
            <a:fillRect/>
          </a:stretch>
        </p:blipFill>
        <p:spPr bwMode="auto">
          <a:xfrm>
            <a:off x="777685" y="1743277"/>
            <a:ext cx="1014470" cy="5850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grpSp>
        <p:nvGrpSpPr>
          <p:cNvPr id="96" name="Group 95"/>
          <p:cNvGrpSpPr/>
          <p:nvPr/>
        </p:nvGrpSpPr>
        <p:grpSpPr>
          <a:xfrm>
            <a:off x="9532849" y="1838449"/>
            <a:ext cx="1585463" cy="1437285"/>
            <a:chOff x="5118964" y="3771564"/>
            <a:chExt cx="642073" cy="596676"/>
          </a:xfrm>
        </p:grpSpPr>
        <p:sp>
          <p:nvSpPr>
            <p:cNvPr id="97" name="Rectangle 96"/>
            <p:cNvSpPr/>
            <p:nvPr/>
          </p:nvSpPr>
          <p:spPr bwMode="auto">
            <a:xfrm>
              <a:off x="5141902" y="3805512"/>
              <a:ext cx="569260" cy="395082"/>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98" name="Group 4"/>
            <p:cNvGrpSpPr>
              <a:grpSpLocks noChangeAspect="1"/>
            </p:cNvGrpSpPr>
            <p:nvPr/>
          </p:nvGrpSpPr>
          <p:grpSpPr bwMode="auto">
            <a:xfrm>
              <a:off x="5118964" y="3771564"/>
              <a:ext cx="642073" cy="596676"/>
              <a:chOff x="4030" y="1558"/>
              <a:chExt cx="341" cy="312"/>
            </a:xfrm>
            <a:solidFill>
              <a:schemeClr val="accent1"/>
            </a:solidFill>
          </p:grpSpPr>
          <p:sp>
            <p:nvSpPr>
              <p:cNvPr id="99"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D83B01"/>
                  </a:solidFill>
                  <a:latin typeface="Segoe UI"/>
                </a:endParaRPr>
              </a:p>
            </p:txBody>
          </p:sp>
          <p:sp>
            <p:nvSpPr>
              <p:cNvPr id="100"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101"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102"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grpSp>
      </p:grpSp>
      <p:grpSp>
        <p:nvGrpSpPr>
          <p:cNvPr id="103" name="Group 102"/>
          <p:cNvGrpSpPr/>
          <p:nvPr/>
        </p:nvGrpSpPr>
        <p:grpSpPr>
          <a:xfrm>
            <a:off x="9865989" y="3785633"/>
            <a:ext cx="1683964" cy="1437285"/>
            <a:chOff x="5118964" y="3771564"/>
            <a:chExt cx="642073" cy="596676"/>
          </a:xfrm>
        </p:grpSpPr>
        <p:sp>
          <p:nvSpPr>
            <p:cNvPr id="104" name="Rectangle 103"/>
            <p:cNvSpPr/>
            <p:nvPr/>
          </p:nvSpPr>
          <p:spPr bwMode="auto">
            <a:xfrm>
              <a:off x="5141902" y="3805512"/>
              <a:ext cx="569260" cy="395082"/>
            </a:xfrm>
            <a:prstGeom prst="rect">
              <a:avLst/>
            </a:prstGeom>
            <a:solidFill>
              <a:schemeClr val="bg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05" name="Group 4"/>
            <p:cNvGrpSpPr>
              <a:grpSpLocks noChangeAspect="1"/>
            </p:cNvGrpSpPr>
            <p:nvPr/>
          </p:nvGrpSpPr>
          <p:grpSpPr bwMode="auto">
            <a:xfrm>
              <a:off x="5118964" y="3771564"/>
              <a:ext cx="642073" cy="596676"/>
              <a:chOff x="4030" y="1558"/>
              <a:chExt cx="341" cy="312"/>
            </a:xfrm>
            <a:solidFill>
              <a:schemeClr val="accent1"/>
            </a:solidFill>
          </p:grpSpPr>
          <p:sp>
            <p:nvSpPr>
              <p:cNvPr id="106" name="Freeform 5"/>
              <p:cNvSpPr>
                <a:spLocks noEditPoints="1"/>
              </p:cNvSpPr>
              <p:nvPr/>
            </p:nvSpPr>
            <p:spPr bwMode="auto">
              <a:xfrm>
                <a:off x="4030" y="1558"/>
                <a:ext cx="341" cy="312"/>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chemeClr val="tx1"/>
              </a:solidFill>
              <a:ln w="0">
                <a:noFill/>
                <a:prstDash val="solid"/>
                <a:round/>
                <a:headEnd/>
                <a:tailEnd/>
              </a:ln>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D83B01"/>
                  </a:solidFill>
                  <a:latin typeface="Segoe UI"/>
                </a:endParaRPr>
              </a:p>
            </p:txBody>
          </p:sp>
          <p:sp>
            <p:nvSpPr>
              <p:cNvPr id="107" name="Freeform 6"/>
              <p:cNvSpPr>
                <a:spLocks/>
              </p:cNvSpPr>
              <p:nvPr/>
            </p:nvSpPr>
            <p:spPr bwMode="auto">
              <a:xfrm>
                <a:off x="4144" y="1615"/>
                <a:ext cx="106" cy="61"/>
              </a:xfrm>
              <a:custGeom>
                <a:avLst/>
                <a:gdLst>
                  <a:gd name="T0" fmla="*/ 106 w 106"/>
                  <a:gd name="T1" fmla="*/ 30 h 61"/>
                  <a:gd name="T2" fmla="*/ 53 w 106"/>
                  <a:gd name="T3" fmla="*/ 0 h 61"/>
                  <a:gd name="T4" fmla="*/ 0 w 106"/>
                  <a:gd name="T5" fmla="*/ 30 h 61"/>
                  <a:gd name="T6" fmla="*/ 0 w 106"/>
                  <a:gd name="T7" fmla="*/ 31 h 61"/>
                  <a:gd name="T8" fmla="*/ 53 w 106"/>
                  <a:gd name="T9" fmla="*/ 61 h 61"/>
                  <a:gd name="T10" fmla="*/ 106 w 106"/>
                  <a:gd name="T11" fmla="*/ 31 h 61"/>
                  <a:gd name="T12" fmla="*/ 106 w 106"/>
                  <a:gd name="T13" fmla="*/ 30 h 61"/>
                </a:gdLst>
                <a:ahLst/>
                <a:cxnLst>
                  <a:cxn ang="0">
                    <a:pos x="T0" y="T1"/>
                  </a:cxn>
                  <a:cxn ang="0">
                    <a:pos x="T2" y="T3"/>
                  </a:cxn>
                  <a:cxn ang="0">
                    <a:pos x="T4" y="T5"/>
                  </a:cxn>
                  <a:cxn ang="0">
                    <a:pos x="T6" y="T7"/>
                  </a:cxn>
                  <a:cxn ang="0">
                    <a:pos x="T8" y="T9"/>
                  </a:cxn>
                  <a:cxn ang="0">
                    <a:pos x="T10" y="T11"/>
                  </a:cxn>
                  <a:cxn ang="0">
                    <a:pos x="T12" y="T13"/>
                  </a:cxn>
                </a:cxnLst>
                <a:rect l="0" t="0" r="r" b="b"/>
                <a:pathLst>
                  <a:path w="106" h="61">
                    <a:moveTo>
                      <a:pt x="106" y="30"/>
                    </a:moveTo>
                    <a:lnTo>
                      <a:pt x="53" y="0"/>
                    </a:lnTo>
                    <a:lnTo>
                      <a:pt x="0" y="30"/>
                    </a:lnTo>
                    <a:lnTo>
                      <a:pt x="0" y="31"/>
                    </a:lnTo>
                    <a:lnTo>
                      <a:pt x="53" y="61"/>
                    </a:lnTo>
                    <a:lnTo>
                      <a:pt x="106" y="31"/>
                    </a:lnTo>
                    <a:lnTo>
                      <a:pt x="106"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108" name="Freeform 7"/>
              <p:cNvSpPr>
                <a:spLocks/>
              </p:cNvSpPr>
              <p:nvPr/>
            </p:nvSpPr>
            <p:spPr bwMode="auto">
              <a:xfrm>
                <a:off x="4202" y="1655"/>
                <a:ext cx="53" cy="90"/>
              </a:xfrm>
              <a:custGeom>
                <a:avLst/>
                <a:gdLst>
                  <a:gd name="T0" fmla="*/ 0 w 53"/>
                  <a:gd name="T1" fmla="*/ 30 h 90"/>
                  <a:gd name="T2" fmla="*/ 0 w 53"/>
                  <a:gd name="T3" fmla="*/ 90 h 90"/>
                  <a:gd name="T4" fmla="*/ 53 w 53"/>
                  <a:gd name="T5" fmla="*/ 60 h 90"/>
                  <a:gd name="T6" fmla="*/ 53 w 53"/>
                  <a:gd name="T7" fmla="*/ 0 h 90"/>
                  <a:gd name="T8" fmla="*/ 0 w 53"/>
                  <a:gd name="T9" fmla="*/ 30 h 90"/>
                </a:gdLst>
                <a:ahLst/>
                <a:cxnLst>
                  <a:cxn ang="0">
                    <a:pos x="T0" y="T1"/>
                  </a:cxn>
                  <a:cxn ang="0">
                    <a:pos x="T2" y="T3"/>
                  </a:cxn>
                  <a:cxn ang="0">
                    <a:pos x="T4" y="T5"/>
                  </a:cxn>
                  <a:cxn ang="0">
                    <a:pos x="T6" y="T7"/>
                  </a:cxn>
                  <a:cxn ang="0">
                    <a:pos x="T8" y="T9"/>
                  </a:cxn>
                </a:cxnLst>
                <a:rect l="0" t="0" r="r" b="b"/>
                <a:pathLst>
                  <a:path w="53" h="90">
                    <a:moveTo>
                      <a:pt x="0" y="30"/>
                    </a:moveTo>
                    <a:lnTo>
                      <a:pt x="0" y="90"/>
                    </a:lnTo>
                    <a:lnTo>
                      <a:pt x="53" y="60"/>
                    </a:lnTo>
                    <a:lnTo>
                      <a:pt x="53" y="0"/>
                    </a:lnTo>
                    <a:lnTo>
                      <a:pt x="0"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sp>
            <p:nvSpPr>
              <p:cNvPr id="109" name="Freeform 8"/>
              <p:cNvSpPr>
                <a:spLocks/>
              </p:cNvSpPr>
              <p:nvPr/>
            </p:nvSpPr>
            <p:spPr bwMode="auto">
              <a:xfrm>
                <a:off x="4139" y="1655"/>
                <a:ext cx="53" cy="90"/>
              </a:xfrm>
              <a:custGeom>
                <a:avLst/>
                <a:gdLst>
                  <a:gd name="T0" fmla="*/ 53 w 53"/>
                  <a:gd name="T1" fmla="*/ 30 h 90"/>
                  <a:gd name="T2" fmla="*/ 0 w 53"/>
                  <a:gd name="T3" fmla="*/ 0 h 90"/>
                  <a:gd name="T4" fmla="*/ 0 w 53"/>
                  <a:gd name="T5" fmla="*/ 60 h 90"/>
                  <a:gd name="T6" fmla="*/ 53 w 53"/>
                  <a:gd name="T7" fmla="*/ 90 h 90"/>
                  <a:gd name="T8" fmla="*/ 53 w 53"/>
                  <a:gd name="T9" fmla="*/ 30 h 90"/>
                </a:gdLst>
                <a:ahLst/>
                <a:cxnLst>
                  <a:cxn ang="0">
                    <a:pos x="T0" y="T1"/>
                  </a:cxn>
                  <a:cxn ang="0">
                    <a:pos x="T2" y="T3"/>
                  </a:cxn>
                  <a:cxn ang="0">
                    <a:pos x="T4" y="T5"/>
                  </a:cxn>
                  <a:cxn ang="0">
                    <a:pos x="T6" y="T7"/>
                  </a:cxn>
                  <a:cxn ang="0">
                    <a:pos x="T8" y="T9"/>
                  </a:cxn>
                </a:cxnLst>
                <a:rect l="0" t="0" r="r" b="b"/>
                <a:pathLst>
                  <a:path w="53" h="90">
                    <a:moveTo>
                      <a:pt x="53" y="30"/>
                    </a:moveTo>
                    <a:lnTo>
                      <a:pt x="0" y="0"/>
                    </a:lnTo>
                    <a:lnTo>
                      <a:pt x="0" y="60"/>
                    </a:lnTo>
                    <a:lnTo>
                      <a:pt x="53" y="90"/>
                    </a:lnTo>
                    <a:lnTo>
                      <a:pt x="53" y="3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30" tIns="44814" rIns="89630" bIns="44814" numCol="1" anchor="t" anchorCtr="0" compatLnSpc="1">
                <a:prstTxWarp prst="textNoShape">
                  <a:avLst/>
                </a:prstTxWarp>
              </a:bodyPr>
              <a:lstStyle/>
              <a:p>
                <a:pPr defTabSz="896214">
                  <a:defRPr/>
                </a:pPr>
                <a:endParaRPr lang="en-US" sz="1765" kern="0">
                  <a:solidFill>
                    <a:srgbClr val="505050"/>
                  </a:solidFill>
                  <a:latin typeface="Segoe UI"/>
                </a:endParaRPr>
              </a:p>
            </p:txBody>
          </p:sp>
        </p:grpSp>
      </p:grpSp>
      <p:pic>
        <p:nvPicPr>
          <p:cNvPr id="45" name="Picture 3"/>
          <p:cNvPicPr>
            <a:picLocks noChangeAspect="1" noChangeArrowheads="1"/>
          </p:cNvPicPr>
          <p:nvPr/>
        </p:nvPicPr>
        <p:blipFill>
          <a:blip r:embed="rId4" cstate="email">
            <a:biLevel thresh="50000"/>
            <a:extLst>
              <a:ext uri="{28A0092B-C50C-407E-A947-70E740481C1C}">
                <a14:useLocalDpi xmlns:a14="http://schemas.microsoft.com/office/drawing/2010/main"/>
              </a:ext>
            </a:extLst>
          </a:blip>
          <a:srcRect/>
          <a:stretch>
            <a:fillRect/>
          </a:stretch>
        </p:blipFill>
        <p:spPr bwMode="auto">
          <a:xfrm>
            <a:off x="836197" y="4497504"/>
            <a:ext cx="897444" cy="71330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46" name="Picture 13"/>
          <p:cNvPicPr>
            <a:picLocks noChangeAspect="1" noChangeArrowheads="1"/>
          </p:cNvPicPr>
          <p:nvPr/>
        </p:nvPicPr>
        <p:blipFill>
          <a:blip r:embed="rId5" cstate="email">
            <a:biLevel thresh="50000"/>
            <a:extLst>
              <a:ext uri="{28A0092B-C50C-407E-A947-70E740481C1C}">
                <a14:useLocalDpi xmlns:a14="http://schemas.microsoft.com/office/drawing/2010/main"/>
              </a:ext>
            </a:extLst>
          </a:blip>
          <a:srcRect/>
          <a:stretch>
            <a:fillRect/>
          </a:stretch>
        </p:blipFill>
        <p:spPr bwMode="auto">
          <a:xfrm>
            <a:off x="931832" y="3029708"/>
            <a:ext cx="653313" cy="85982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68357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297" y="183721"/>
            <a:ext cx="10515600" cy="1325563"/>
          </a:xfrm>
        </p:spPr>
        <p:txBody>
          <a:bodyPr>
            <a:normAutofit/>
          </a:bodyPr>
          <a:lstStyle/>
          <a:p>
            <a:r>
              <a:rPr lang="en-US" dirty="0"/>
              <a:t>Production checkpoints</a:t>
            </a:r>
          </a:p>
        </p:txBody>
      </p:sp>
      <p:sp>
        <p:nvSpPr>
          <p:cNvPr id="4" name="Content Placeholder 3"/>
          <p:cNvSpPr>
            <a:spLocks noGrp="1"/>
          </p:cNvSpPr>
          <p:nvPr>
            <p:ph idx="1"/>
          </p:nvPr>
        </p:nvSpPr>
        <p:spPr/>
        <p:txBody>
          <a:bodyPr/>
          <a:lstStyle/>
          <a:p>
            <a:endParaRPr lang="en-US"/>
          </a:p>
        </p:txBody>
      </p:sp>
      <p:sp>
        <p:nvSpPr>
          <p:cNvPr id="645" name="Rectangle 644"/>
          <p:cNvSpPr/>
          <p:nvPr/>
        </p:nvSpPr>
        <p:spPr>
          <a:xfrm>
            <a:off x="344261" y="1168050"/>
            <a:ext cx="5959858" cy="3753803"/>
          </a:xfrm>
          <a:prstGeom prst="rect">
            <a:avLst/>
          </a:prstGeom>
          <a:noFill/>
          <a:ln w="12700" cap="flat" cmpd="sng" algn="ctr">
            <a:noFill/>
            <a:prstDash val="solid"/>
            <a:miter lim="800000"/>
          </a:ln>
          <a:effectLst/>
        </p:spPr>
        <p:txBody>
          <a:bodyPr lIns="179234" tIns="179234" rIns="179234" bIns="89617"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1" defTabSz="462117">
              <a:lnSpc>
                <a:spcPct val="90000"/>
              </a:lnSpc>
              <a:spcBef>
                <a:spcPts val="300"/>
              </a:spcBef>
              <a:spcAft>
                <a:spcPts val="600"/>
              </a:spcAft>
              <a:buClr>
                <a:srgbClr val="EFEFEF"/>
              </a:buClr>
            </a:pPr>
            <a:r>
              <a:rPr lang="en-US" sz="1863" b="1" dirty="0">
                <a:solidFill>
                  <a:srgbClr val="44546A"/>
                </a:solidFill>
                <a:latin typeface="Segoe UI"/>
                <a:cs typeface="Segoe UI" pitchFamily="34" charset="0"/>
              </a:rPr>
              <a:t>Full support for key workloads: </a:t>
            </a:r>
            <a:r>
              <a:rPr lang="en-US" sz="1863" dirty="0">
                <a:solidFill>
                  <a:srgbClr val="44546A"/>
                </a:solidFill>
                <a:latin typeface="Segoe UI"/>
                <a:cs typeface="Segoe UI" pitchFamily="34" charset="0"/>
              </a:rPr>
              <a:t>Easily create “point in time” images of a virtual machine, which can be restored later on in a way that is completely supported for all production workloads.</a:t>
            </a:r>
          </a:p>
          <a:p>
            <a:pPr marL="0" lvl="1" defTabSz="462117">
              <a:lnSpc>
                <a:spcPct val="90000"/>
              </a:lnSpc>
              <a:spcBef>
                <a:spcPts val="300"/>
              </a:spcBef>
              <a:spcAft>
                <a:spcPts val="600"/>
              </a:spcAft>
              <a:buClr>
                <a:srgbClr val="EFEFEF"/>
              </a:buClr>
            </a:pPr>
            <a:r>
              <a:rPr lang="en-US" sz="1863" b="1" dirty="0">
                <a:solidFill>
                  <a:srgbClr val="44546A"/>
                </a:solidFill>
                <a:latin typeface="Segoe UI"/>
                <a:cs typeface="Segoe UI" pitchFamily="34" charset="0"/>
              </a:rPr>
              <a:t>VSS: </a:t>
            </a:r>
            <a:r>
              <a:rPr lang="en-US" sz="1863" dirty="0">
                <a:solidFill>
                  <a:srgbClr val="44546A"/>
                </a:solidFill>
                <a:latin typeface="Segoe UI"/>
                <a:cs typeface="Segoe UI" pitchFamily="34" charset="0"/>
              </a:rPr>
              <a:t>Volume Snapshot Service (VSS) is used inside Windows virtual machines to create the production checkpoint instead of using saved state technology.</a:t>
            </a:r>
          </a:p>
          <a:p>
            <a:pPr marL="0" lvl="1" defTabSz="462117">
              <a:lnSpc>
                <a:spcPct val="90000"/>
              </a:lnSpc>
              <a:spcBef>
                <a:spcPts val="300"/>
              </a:spcBef>
              <a:spcAft>
                <a:spcPts val="600"/>
              </a:spcAft>
              <a:buClr>
                <a:srgbClr val="EFEFEF"/>
              </a:buClr>
            </a:pPr>
            <a:r>
              <a:rPr lang="en-US" sz="1863" b="1" dirty="0">
                <a:solidFill>
                  <a:srgbClr val="44546A"/>
                </a:solidFill>
                <a:latin typeface="Segoe UI"/>
                <a:cs typeface="Segoe UI" pitchFamily="34" charset="0"/>
              </a:rPr>
              <a:t>Familiar: </a:t>
            </a:r>
            <a:r>
              <a:rPr lang="en-US" sz="1863" dirty="0">
                <a:solidFill>
                  <a:srgbClr val="44546A"/>
                </a:solidFill>
                <a:latin typeface="Segoe UI"/>
                <a:cs typeface="Segoe UI" pitchFamily="34" charset="0"/>
              </a:rPr>
              <a:t>No change to user experience for taking/restoring a checkpoint. Restoring a checkpoint is like restoring a clean backup of the server.</a:t>
            </a:r>
          </a:p>
          <a:p>
            <a:pPr marL="0" lvl="1" defTabSz="462117">
              <a:lnSpc>
                <a:spcPct val="90000"/>
              </a:lnSpc>
              <a:spcBef>
                <a:spcPts val="300"/>
              </a:spcBef>
              <a:spcAft>
                <a:spcPts val="600"/>
              </a:spcAft>
              <a:buClr>
                <a:srgbClr val="EFEFEF"/>
              </a:buClr>
            </a:pPr>
            <a:r>
              <a:rPr lang="en-US" sz="1863" b="1" dirty="0">
                <a:solidFill>
                  <a:srgbClr val="44546A"/>
                </a:solidFill>
                <a:latin typeface="Segoe UI"/>
                <a:cs typeface="Segoe UI" pitchFamily="34" charset="0"/>
              </a:rPr>
              <a:t>Linux: </a:t>
            </a:r>
            <a:r>
              <a:rPr lang="en-US" sz="1863" dirty="0">
                <a:solidFill>
                  <a:srgbClr val="44546A"/>
                </a:solidFill>
                <a:latin typeface="Segoe UI"/>
                <a:cs typeface="Segoe UI" pitchFamily="34" charset="0"/>
              </a:rPr>
              <a:t>Linux virtual machines flush their file system buffers to create a file system consistent checkpoint.</a:t>
            </a:r>
          </a:p>
          <a:p>
            <a:pPr marL="0" lvl="1" defTabSz="462117">
              <a:lnSpc>
                <a:spcPct val="90000"/>
              </a:lnSpc>
              <a:spcBef>
                <a:spcPts val="300"/>
              </a:spcBef>
              <a:spcAft>
                <a:spcPts val="600"/>
              </a:spcAft>
              <a:buClr>
                <a:srgbClr val="EFEFEF"/>
              </a:buClr>
            </a:pPr>
            <a:r>
              <a:rPr lang="en-US" sz="1863" b="1" dirty="0">
                <a:solidFill>
                  <a:srgbClr val="44546A"/>
                </a:solidFill>
                <a:latin typeface="Segoe UI"/>
                <a:cs typeface="Segoe UI" pitchFamily="34" charset="0"/>
              </a:rPr>
              <a:t>Production as default: </a:t>
            </a:r>
            <a:r>
              <a:rPr lang="en-US" sz="1863" dirty="0">
                <a:solidFill>
                  <a:srgbClr val="44546A"/>
                </a:solidFill>
                <a:latin typeface="Segoe UI"/>
                <a:cs typeface="Segoe UI" pitchFamily="34" charset="0"/>
              </a:rPr>
              <a:t>New virtual machines will use production checkpoints with a fallback to standard checkpoints.</a:t>
            </a:r>
          </a:p>
        </p:txBody>
      </p:sp>
      <p:pic>
        <p:nvPicPr>
          <p:cNvPr id="3" name="Picture 2"/>
          <p:cNvPicPr>
            <a:picLocks noChangeAspect="1"/>
          </p:cNvPicPr>
          <p:nvPr/>
        </p:nvPicPr>
        <p:blipFill>
          <a:blip r:embed="rId3"/>
          <a:stretch>
            <a:fillRect/>
          </a:stretch>
        </p:blipFill>
        <p:spPr>
          <a:xfrm>
            <a:off x="6834479" y="1192943"/>
            <a:ext cx="4811929" cy="4725810"/>
          </a:xfrm>
          <a:prstGeom prst="rect">
            <a:avLst/>
          </a:prstGeom>
          <a:ln>
            <a:solidFill>
              <a:schemeClr val="bg2">
                <a:lumMod val="75000"/>
              </a:schemeClr>
            </a:solidFill>
          </a:ln>
          <a:effectLst/>
        </p:spPr>
      </p:pic>
    </p:spTree>
    <p:extLst>
      <p:ext uri="{BB962C8B-B14F-4D97-AF65-F5344CB8AC3E}">
        <p14:creationId xmlns:p14="http://schemas.microsoft.com/office/powerpoint/2010/main" val="957336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PowerShell Direct</a:t>
            </a:r>
          </a:p>
        </p:txBody>
      </p:sp>
      <p:sp>
        <p:nvSpPr>
          <p:cNvPr id="5" name="Text Placeholder 4"/>
          <p:cNvSpPr>
            <a:spLocks noGrp="1"/>
          </p:cNvSpPr>
          <p:nvPr>
            <p:ph idx="1"/>
          </p:nvPr>
        </p:nvSpPr>
        <p:spPr/>
        <p:txBody>
          <a:bodyPr/>
          <a:lstStyle/>
          <a:p>
            <a:r>
              <a:rPr lang="en-US" sz="3529" dirty="0">
                <a:solidFill>
                  <a:srgbClr val="0000FF"/>
                </a:solidFill>
                <a:latin typeface="Lucida Console" panose="020B0609040504020204" pitchFamily="49" charset="0"/>
              </a:rPr>
              <a:t>Enter-</a:t>
            </a:r>
            <a:r>
              <a:rPr lang="en-US" sz="3529" dirty="0" err="1">
                <a:solidFill>
                  <a:srgbClr val="0000FF"/>
                </a:solidFill>
                <a:latin typeface="Lucida Console" panose="020B0609040504020204" pitchFamily="49" charset="0"/>
              </a:rPr>
              <a:t>PSSession</a:t>
            </a:r>
            <a:r>
              <a:rPr lang="en-US" sz="3529" dirty="0">
                <a:solidFill>
                  <a:prstClr val="black"/>
                </a:solidFill>
                <a:latin typeface="Lucida Console" panose="020B0609040504020204" pitchFamily="49" charset="0"/>
              </a:rPr>
              <a:t> </a:t>
            </a:r>
            <a:r>
              <a:rPr lang="en-US" sz="3529" dirty="0">
                <a:solidFill>
                  <a:srgbClr val="000080"/>
                </a:solidFill>
                <a:latin typeface="Lucida Console" panose="020B0609040504020204" pitchFamily="49" charset="0"/>
              </a:rPr>
              <a:t>-</a:t>
            </a:r>
            <a:r>
              <a:rPr lang="en-US" sz="3529" dirty="0" err="1">
                <a:solidFill>
                  <a:srgbClr val="000080"/>
                </a:solidFill>
                <a:latin typeface="Lucida Console" panose="020B0609040504020204" pitchFamily="49" charset="0"/>
              </a:rPr>
              <a:t>VMName</a:t>
            </a:r>
            <a:r>
              <a:rPr lang="en-US" sz="3529" dirty="0">
                <a:solidFill>
                  <a:prstClr val="black"/>
                </a:solidFill>
                <a:latin typeface="Lucida Console" panose="020B0609040504020204" pitchFamily="49" charset="0"/>
              </a:rPr>
              <a:t> </a:t>
            </a:r>
            <a:r>
              <a:rPr lang="en-US" sz="3529" dirty="0" err="1">
                <a:solidFill>
                  <a:srgbClr val="8A2BE2"/>
                </a:solidFill>
                <a:latin typeface="Lucida Console" panose="020B0609040504020204" pitchFamily="49" charset="0"/>
              </a:rPr>
              <a:t>VMName</a:t>
            </a:r>
            <a:endParaRPr lang="en-US" sz="3529" dirty="0">
              <a:solidFill>
                <a:srgbClr val="8A2BE2"/>
              </a:solidFill>
              <a:latin typeface="Lucida Console" panose="020B0609040504020204" pitchFamily="49" charset="0"/>
            </a:endParaRPr>
          </a:p>
          <a:p>
            <a:endParaRPr lang="en-US" sz="3529" dirty="0">
              <a:solidFill>
                <a:srgbClr val="8A2BE2"/>
              </a:solidFill>
              <a:latin typeface="Lucida Console" panose="020B0609040504020204" pitchFamily="49" charset="0"/>
            </a:endParaRPr>
          </a:p>
          <a:p>
            <a:r>
              <a:rPr lang="en-US" sz="3529" dirty="0">
                <a:solidFill>
                  <a:srgbClr val="0000FF"/>
                </a:solidFill>
                <a:latin typeface="Lucida Console" panose="020B0609040504020204" pitchFamily="49" charset="0"/>
              </a:rPr>
              <a:t>Invoke-Command</a:t>
            </a:r>
            <a:r>
              <a:rPr lang="en-US" sz="3529" dirty="0">
                <a:solidFill>
                  <a:prstClr val="black"/>
                </a:solidFill>
                <a:latin typeface="Lucida Console" panose="020B0609040504020204" pitchFamily="49" charset="0"/>
              </a:rPr>
              <a:t> </a:t>
            </a:r>
            <a:r>
              <a:rPr lang="en-US" sz="3529" dirty="0">
                <a:solidFill>
                  <a:srgbClr val="000080"/>
                </a:solidFill>
                <a:latin typeface="Lucida Console" panose="020B0609040504020204" pitchFamily="49" charset="0"/>
              </a:rPr>
              <a:t>-</a:t>
            </a:r>
            <a:r>
              <a:rPr lang="en-US" sz="3529" dirty="0" err="1">
                <a:solidFill>
                  <a:srgbClr val="000080"/>
                </a:solidFill>
                <a:latin typeface="Lucida Console" panose="020B0609040504020204" pitchFamily="49" charset="0"/>
              </a:rPr>
              <a:t>VMName</a:t>
            </a:r>
            <a:r>
              <a:rPr lang="en-US" sz="3529" dirty="0">
                <a:solidFill>
                  <a:prstClr val="black"/>
                </a:solidFill>
                <a:latin typeface="Lucida Console" panose="020B0609040504020204" pitchFamily="49" charset="0"/>
              </a:rPr>
              <a:t> </a:t>
            </a:r>
            <a:r>
              <a:rPr lang="en-US" sz="3529" dirty="0" err="1">
                <a:solidFill>
                  <a:srgbClr val="8A2BE2"/>
                </a:solidFill>
                <a:latin typeface="Lucida Console" panose="020B0609040504020204" pitchFamily="49" charset="0"/>
              </a:rPr>
              <a:t>VMName</a:t>
            </a:r>
            <a:r>
              <a:rPr lang="en-US" sz="3529" dirty="0">
                <a:solidFill>
                  <a:srgbClr val="000080"/>
                </a:solidFill>
                <a:latin typeface="Lucida Console" panose="020B0609040504020204" pitchFamily="49" charset="0"/>
              </a:rPr>
              <a:t>              		-</a:t>
            </a:r>
            <a:r>
              <a:rPr lang="en-US" sz="3529" dirty="0" err="1">
                <a:solidFill>
                  <a:srgbClr val="000080"/>
                </a:solidFill>
                <a:latin typeface="Lucida Console" panose="020B0609040504020204" pitchFamily="49" charset="0"/>
              </a:rPr>
              <a:t>ScriptBlock</a:t>
            </a:r>
            <a:r>
              <a:rPr lang="en-US" sz="3529" dirty="0">
                <a:solidFill>
                  <a:prstClr val="black"/>
                </a:solidFill>
                <a:latin typeface="Lucida Console" panose="020B0609040504020204" pitchFamily="49" charset="0"/>
              </a:rPr>
              <a:t> {</a:t>
            </a:r>
            <a:r>
              <a:rPr lang="en-US" sz="3529" dirty="0">
                <a:solidFill>
                  <a:srgbClr val="0000FF"/>
                </a:solidFill>
                <a:latin typeface="Lucida Console" panose="020B0609040504020204" pitchFamily="49" charset="0"/>
              </a:rPr>
              <a:t>Get-</a:t>
            </a:r>
            <a:r>
              <a:rPr lang="en-US" sz="3529" dirty="0" err="1">
                <a:solidFill>
                  <a:srgbClr val="0000FF"/>
                </a:solidFill>
                <a:latin typeface="Lucida Console" panose="020B0609040504020204" pitchFamily="49" charset="0"/>
              </a:rPr>
              <a:t>Blablabla</a:t>
            </a:r>
            <a:r>
              <a:rPr lang="en-US" sz="3529" dirty="0">
                <a:solidFill>
                  <a:prstClr val="black"/>
                </a:solidFill>
                <a:latin typeface="Lucida Console" panose="020B0609040504020204" pitchFamily="49" charset="0"/>
              </a:rPr>
              <a:t>} </a:t>
            </a:r>
          </a:p>
          <a:p>
            <a:endParaRPr lang="en-US" dirty="0"/>
          </a:p>
        </p:txBody>
      </p:sp>
    </p:spTree>
    <p:extLst>
      <p:ext uri="{BB962C8B-B14F-4D97-AF65-F5344CB8AC3E}">
        <p14:creationId xmlns:p14="http://schemas.microsoft.com/office/powerpoint/2010/main" val="2413420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838200" y="2503414"/>
            <a:ext cx="5117983" cy="1325563"/>
          </a:xfrm>
        </p:spPr>
        <p:txBody>
          <a:bodyPr anchor="ctr">
            <a:normAutofit fontScale="90000"/>
          </a:bodyPr>
          <a:lstStyle/>
          <a:p>
            <a:pPr algn="ctr"/>
            <a:r>
              <a:rPr lang="it-IT" sz="5400" dirty="0"/>
              <a:t>Domande?</a:t>
            </a:r>
            <a:br>
              <a:rPr lang="it-IT" sz="5400" dirty="0"/>
            </a:br>
            <a:br>
              <a:rPr lang="it-IT" sz="5400" dirty="0"/>
            </a:br>
            <a:r>
              <a:rPr lang="it-IT" sz="5400" dirty="0"/>
              <a:t>Materiale su </a:t>
            </a:r>
            <a:r>
              <a:rPr lang="it-IT" sz="3100" dirty="0"/>
              <a:t>http://www.communitydays.it/ </a:t>
            </a:r>
            <a:endParaRPr lang="it-IT" sz="5400" dirty="0"/>
          </a:p>
        </p:txBody>
      </p:sp>
    </p:spTree>
    <p:extLst>
      <p:ext uri="{BB962C8B-B14F-4D97-AF65-F5344CB8AC3E}">
        <p14:creationId xmlns:p14="http://schemas.microsoft.com/office/powerpoint/2010/main" val="989026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351691" y="949865"/>
            <a:ext cx="8136175" cy="1680794"/>
          </a:xfrm>
        </p:spPr>
        <p:txBody>
          <a:bodyPr>
            <a:normAutofit fontScale="90000"/>
          </a:bodyPr>
          <a:lstStyle/>
          <a:p>
            <a:r>
              <a:rPr lang="it-IT" dirty="0"/>
              <a:t>Windows Server 2016:</a:t>
            </a:r>
            <a:br>
              <a:rPr lang="it-IT" dirty="0"/>
            </a:br>
            <a:r>
              <a:rPr lang="it-IT" dirty="0"/>
              <a:t>le novità di Hyper-V</a:t>
            </a:r>
            <a:endParaRPr lang="it-IT" sz="6700" dirty="0"/>
          </a:p>
        </p:txBody>
      </p:sp>
      <p:sp>
        <p:nvSpPr>
          <p:cNvPr id="3" name="Sottotitolo 2"/>
          <p:cNvSpPr>
            <a:spLocks noGrp="1"/>
          </p:cNvSpPr>
          <p:nvPr>
            <p:ph type="subTitle" idx="1"/>
          </p:nvPr>
        </p:nvSpPr>
        <p:spPr>
          <a:xfrm>
            <a:off x="351692" y="2896847"/>
            <a:ext cx="7385539" cy="1689221"/>
          </a:xfrm>
        </p:spPr>
        <p:txBody>
          <a:bodyPr>
            <a:normAutofit/>
          </a:bodyPr>
          <a:lstStyle/>
          <a:p>
            <a:r>
              <a:rPr lang="it-IT" dirty="0"/>
              <a:t>Francesco Valerio Buccoli</a:t>
            </a:r>
          </a:p>
          <a:p>
            <a:r>
              <a:rPr lang="it-IT" dirty="0"/>
              <a:t>Premier Field </a:t>
            </a:r>
            <a:r>
              <a:rPr lang="it-IT" dirty="0" err="1"/>
              <a:t>Engineer</a:t>
            </a:r>
            <a:endParaRPr lang="it-IT" dirty="0"/>
          </a:p>
          <a:p>
            <a:r>
              <a:rPr lang="it-IT" u="sng" dirty="0">
                <a:solidFill>
                  <a:srgbClr val="FFC000"/>
                </a:solidFill>
              </a:rPr>
              <a:t>fbuccoli@microsoft.com</a:t>
            </a:r>
          </a:p>
        </p:txBody>
      </p:sp>
      <p:pic>
        <p:nvPicPr>
          <p:cNvPr id="8" name="Picture 7"/>
          <p:cNvPicPr>
            <a:picLocks noChangeAspect="1"/>
          </p:cNvPicPr>
          <p:nvPr/>
        </p:nvPicPr>
        <p:blipFill>
          <a:blip r:embed="rId2"/>
          <a:stretch>
            <a:fillRect/>
          </a:stretch>
        </p:blipFill>
        <p:spPr>
          <a:xfrm>
            <a:off x="10797072" y="5833866"/>
            <a:ext cx="1539608" cy="1154706"/>
          </a:xfrm>
          <a:prstGeom prst="rect">
            <a:avLst/>
          </a:prstGeom>
        </p:spPr>
      </p:pic>
    </p:spTree>
    <p:extLst>
      <p:ext uri="{BB962C8B-B14F-4D97-AF65-F5344CB8AC3E}">
        <p14:creationId xmlns:p14="http://schemas.microsoft.com/office/powerpoint/2010/main" val="149284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Agenda</a:t>
            </a:r>
          </a:p>
        </p:txBody>
      </p:sp>
      <p:sp>
        <p:nvSpPr>
          <p:cNvPr id="3" name="Content Placeholder 2"/>
          <p:cNvSpPr>
            <a:spLocks noGrp="1"/>
          </p:cNvSpPr>
          <p:nvPr>
            <p:ph idx="1"/>
          </p:nvPr>
        </p:nvSpPr>
        <p:spPr>
          <a:xfrm>
            <a:off x="838200" y="1825625"/>
            <a:ext cx="3262313" cy="3876675"/>
          </a:xfrm>
        </p:spPr>
        <p:txBody>
          <a:bodyPr>
            <a:normAutofit/>
          </a:bodyPr>
          <a:lstStyle/>
          <a:p>
            <a:pPr marL="0" indent="0">
              <a:buNone/>
            </a:pPr>
            <a:r>
              <a:rPr lang="it-IT" sz="2000" dirty="0"/>
              <a:t>Shielded VM</a:t>
            </a:r>
          </a:p>
          <a:p>
            <a:pPr marL="0" indent="0">
              <a:buNone/>
            </a:pPr>
            <a:r>
              <a:rPr lang="it-IT" sz="2000" dirty="0"/>
              <a:t>Virtual TPM</a:t>
            </a:r>
          </a:p>
          <a:p>
            <a:pPr marL="0" indent="0">
              <a:buNone/>
            </a:pPr>
            <a:r>
              <a:rPr lang="it-IT" sz="2000" dirty="0" err="1"/>
              <a:t>Key</a:t>
            </a:r>
            <a:r>
              <a:rPr lang="it-IT" sz="2000" dirty="0"/>
              <a:t> Storage Drive su Generation 1</a:t>
            </a:r>
          </a:p>
          <a:p>
            <a:pPr marL="0" indent="0">
              <a:buNone/>
            </a:pPr>
            <a:r>
              <a:rPr lang="it-IT" sz="2000" dirty="0"/>
              <a:t>VM </a:t>
            </a:r>
            <a:r>
              <a:rPr lang="it-IT" sz="2000" dirty="0" err="1"/>
              <a:t>Isolation</a:t>
            </a:r>
            <a:endParaRPr lang="it-IT" sz="2000" dirty="0"/>
          </a:p>
          <a:p>
            <a:pPr marL="0" indent="0">
              <a:buNone/>
            </a:pPr>
            <a:r>
              <a:rPr lang="it-IT" sz="2000" dirty="0"/>
              <a:t>Linux </a:t>
            </a:r>
            <a:r>
              <a:rPr lang="it-IT" sz="2000" dirty="0" err="1"/>
              <a:t>Secure</a:t>
            </a:r>
            <a:r>
              <a:rPr lang="it-IT" sz="2000" dirty="0"/>
              <a:t> </a:t>
            </a:r>
            <a:r>
              <a:rPr lang="it-IT" sz="2000" dirty="0" err="1"/>
              <a:t>Boot</a:t>
            </a:r>
            <a:endParaRPr lang="it-IT" sz="2000" dirty="0"/>
          </a:p>
          <a:p>
            <a:pPr marL="0" indent="0">
              <a:buNone/>
            </a:pPr>
            <a:r>
              <a:rPr lang="it-IT" sz="2000" dirty="0"/>
              <a:t>Discrete Device </a:t>
            </a:r>
            <a:r>
              <a:rPr lang="it-IT" sz="2000" dirty="0" err="1"/>
              <a:t>Assignment</a:t>
            </a:r>
            <a:endParaRPr lang="it-IT" sz="2000" dirty="0"/>
          </a:p>
          <a:p>
            <a:pPr marL="0" indent="0">
              <a:buNone/>
            </a:pPr>
            <a:r>
              <a:rPr lang="it-IT" sz="2000" dirty="0"/>
              <a:t>Supporto a </a:t>
            </a:r>
            <a:r>
              <a:rPr lang="it-IT" sz="2000" dirty="0" err="1"/>
              <a:t>ReFS</a:t>
            </a:r>
            <a:endParaRPr lang="it-IT" sz="2000" dirty="0"/>
          </a:p>
          <a:p>
            <a:endParaRPr lang="it-IT" sz="2000" dirty="0"/>
          </a:p>
          <a:p>
            <a:endParaRPr lang="it-IT" sz="2000" dirty="0"/>
          </a:p>
          <a:p>
            <a:endParaRPr lang="it-IT" sz="2000" dirty="0"/>
          </a:p>
        </p:txBody>
      </p:sp>
      <p:sp>
        <p:nvSpPr>
          <p:cNvPr id="4" name="Content Placeholder 2"/>
          <p:cNvSpPr txBox="1">
            <a:spLocks/>
          </p:cNvSpPr>
          <p:nvPr/>
        </p:nvSpPr>
        <p:spPr>
          <a:xfrm>
            <a:off x="4252913" y="1825625"/>
            <a:ext cx="3262313" cy="38766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it-IT" sz="2200" dirty="0"/>
              <a:t>Virutal Machine </a:t>
            </a:r>
            <a:r>
              <a:rPr lang="it-IT" sz="2200" dirty="0" err="1"/>
              <a:t>groups</a:t>
            </a:r>
            <a:endParaRPr lang="it-IT" sz="2200" dirty="0"/>
          </a:p>
          <a:p>
            <a:pPr marL="0" indent="0">
              <a:buNone/>
            </a:pPr>
            <a:r>
              <a:rPr lang="it-IT" sz="2200" dirty="0" err="1"/>
              <a:t>Nested</a:t>
            </a:r>
            <a:r>
              <a:rPr lang="it-IT" sz="2200" dirty="0"/>
              <a:t> </a:t>
            </a:r>
            <a:r>
              <a:rPr lang="it-IT" sz="2200" dirty="0" err="1"/>
              <a:t>Virtualization</a:t>
            </a:r>
            <a:endParaRPr lang="it-IT" sz="2200" dirty="0"/>
          </a:p>
          <a:p>
            <a:pPr marL="0" indent="0">
              <a:buNone/>
            </a:pPr>
            <a:r>
              <a:rPr lang="it-IT" sz="2200" dirty="0"/>
              <a:t>Custer Update</a:t>
            </a:r>
          </a:p>
          <a:p>
            <a:pPr marL="0" indent="0">
              <a:buNone/>
            </a:pPr>
            <a:r>
              <a:rPr lang="it-IT" sz="2200" dirty="0"/>
              <a:t>Cluster </a:t>
            </a:r>
            <a:r>
              <a:rPr lang="it-IT" sz="2200" dirty="0" err="1"/>
              <a:t>Node</a:t>
            </a:r>
            <a:r>
              <a:rPr lang="it-IT" sz="2200" dirty="0"/>
              <a:t> Quarantine</a:t>
            </a:r>
          </a:p>
          <a:p>
            <a:pPr marL="0" indent="0">
              <a:buNone/>
            </a:pPr>
            <a:r>
              <a:rPr lang="it-IT" sz="2200" dirty="0"/>
              <a:t>Cluster Compute </a:t>
            </a:r>
            <a:r>
              <a:rPr lang="it-IT" sz="2200" dirty="0" err="1"/>
              <a:t>Resiliency</a:t>
            </a:r>
            <a:endParaRPr lang="it-IT" sz="2200" dirty="0"/>
          </a:p>
          <a:p>
            <a:pPr marL="0" indent="0">
              <a:buNone/>
            </a:pPr>
            <a:r>
              <a:rPr lang="it-IT" sz="2200" dirty="0"/>
              <a:t>Aggiunta NIC a caldo</a:t>
            </a:r>
          </a:p>
          <a:p>
            <a:endParaRPr lang="it-IT" dirty="0"/>
          </a:p>
        </p:txBody>
      </p:sp>
      <p:sp>
        <p:nvSpPr>
          <p:cNvPr id="5" name="Content Placeholder 2"/>
          <p:cNvSpPr txBox="1">
            <a:spLocks/>
          </p:cNvSpPr>
          <p:nvPr/>
        </p:nvSpPr>
        <p:spPr>
          <a:xfrm>
            <a:off x="7667626" y="1825624"/>
            <a:ext cx="3262313" cy="38766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it-IT" sz="2400" dirty="0"/>
              <a:t>Production Checkpoint</a:t>
            </a:r>
          </a:p>
          <a:p>
            <a:pPr marL="0" indent="0">
              <a:buNone/>
            </a:pPr>
            <a:r>
              <a:rPr lang="it-IT" sz="2400" dirty="0"/>
              <a:t>Memory </a:t>
            </a:r>
            <a:r>
              <a:rPr lang="it-IT" sz="2400" dirty="0" err="1"/>
              <a:t>Resize</a:t>
            </a:r>
            <a:endParaRPr lang="it-IT" sz="2400" dirty="0"/>
          </a:p>
          <a:p>
            <a:pPr marL="0" indent="0">
              <a:buNone/>
            </a:pPr>
            <a:r>
              <a:rPr lang="it-IT" sz="2400" dirty="0"/>
              <a:t>Direct Device </a:t>
            </a:r>
            <a:r>
              <a:rPr lang="it-IT" sz="2400" dirty="0" err="1"/>
              <a:t>Assignment</a:t>
            </a:r>
            <a:endParaRPr lang="it-IT" sz="2400" dirty="0"/>
          </a:p>
          <a:p>
            <a:pPr marL="0" indent="0">
              <a:buNone/>
            </a:pPr>
            <a:r>
              <a:rPr lang="it-IT" sz="2400" dirty="0"/>
              <a:t>Hyper-V Container</a:t>
            </a:r>
          </a:p>
          <a:p>
            <a:pPr marL="0" indent="0">
              <a:buNone/>
            </a:pPr>
            <a:r>
              <a:rPr lang="it-IT" sz="2400" dirty="0"/>
              <a:t>File VMCX</a:t>
            </a:r>
          </a:p>
          <a:p>
            <a:pPr marL="0" indent="0">
              <a:buNone/>
            </a:pPr>
            <a:r>
              <a:rPr lang="it-IT" sz="2400" dirty="0"/>
              <a:t>VHDS e Backup</a:t>
            </a:r>
          </a:p>
        </p:txBody>
      </p:sp>
    </p:spTree>
    <p:extLst>
      <p:ext uri="{BB962C8B-B14F-4D97-AF65-F5344CB8AC3E}">
        <p14:creationId xmlns:p14="http://schemas.microsoft.com/office/powerpoint/2010/main" val="2403398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p:cNvSpPr>
            <a:spLocks noGrp="1"/>
          </p:cNvSpPr>
          <p:nvPr>
            <p:ph type="title"/>
          </p:nvPr>
        </p:nvSpPr>
        <p:spPr/>
        <p:txBody>
          <a:bodyPr/>
          <a:lstStyle/>
          <a:p>
            <a:r>
              <a:rPr lang="en-US" dirty="0"/>
              <a:t>Nano Server</a:t>
            </a:r>
          </a:p>
        </p:txBody>
      </p:sp>
      <p:sp>
        <p:nvSpPr>
          <p:cNvPr id="4" name="Text Placeholder 3"/>
          <p:cNvSpPr>
            <a:spLocks noGrp="1"/>
          </p:cNvSpPr>
          <p:nvPr>
            <p:ph idx="1"/>
          </p:nvPr>
        </p:nvSpPr>
        <p:spPr/>
        <p:txBody>
          <a:bodyPr>
            <a:normAutofit/>
          </a:bodyPr>
          <a:lstStyle/>
          <a:p>
            <a:pPr marL="0" indent="0">
              <a:buNone/>
            </a:pPr>
            <a:r>
              <a:rPr lang="en-US" sz="2353" dirty="0"/>
              <a:t>A new headless, 64-bit only, deployment option for Windows Server</a:t>
            </a:r>
          </a:p>
          <a:p>
            <a:pPr marL="0" indent="0">
              <a:buNone/>
            </a:pPr>
            <a:r>
              <a:rPr lang="en-US" sz="2353" dirty="0"/>
              <a:t>Deep refactoring with cloud emphasis</a:t>
            </a:r>
          </a:p>
          <a:p>
            <a:pPr marL="457200" lvl="1" indent="0">
              <a:buNone/>
            </a:pPr>
            <a:r>
              <a:rPr lang="en-US" sz="1372" dirty="0"/>
              <a:t>Cloud fabric &amp; infrastructure (clustering, storage, networking)</a:t>
            </a:r>
          </a:p>
          <a:p>
            <a:pPr marL="457200" lvl="1" indent="0">
              <a:buNone/>
            </a:pPr>
            <a:r>
              <a:rPr lang="en-US" sz="1372" dirty="0"/>
              <a:t>Born-in-the-cloud applications (PaaS v2, ASP.NET v5)</a:t>
            </a:r>
          </a:p>
          <a:p>
            <a:pPr marL="457200" lvl="1" indent="0">
              <a:buNone/>
            </a:pPr>
            <a:r>
              <a:rPr lang="en-US" sz="1372" dirty="0"/>
              <a:t>VMs &amp; Containers (Hyper-V &amp; Docker)</a:t>
            </a:r>
          </a:p>
          <a:p>
            <a:pPr marL="0" indent="0">
              <a:buNone/>
            </a:pPr>
            <a:r>
              <a:rPr lang="en-US" sz="2353" dirty="0"/>
              <a:t>Extend the Server Core pattern</a:t>
            </a:r>
          </a:p>
          <a:p>
            <a:pPr marL="457200" lvl="1" indent="0">
              <a:buNone/>
            </a:pPr>
            <a:r>
              <a:rPr lang="en-US" sz="1372" dirty="0"/>
              <a:t>Roles &amp; features live outside of Nano Server</a:t>
            </a:r>
          </a:p>
          <a:p>
            <a:pPr marL="457200" lvl="1" indent="0">
              <a:buNone/>
            </a:pPr>
            <a:r>
              <a:rPr lang="en-US" sz="1372" dirty="0"/>
              <a:t>No Binaries or metadata in OS image</a:t>
            </a:r>
          </a:p>
          <a:p>
            <a:pPr marL="457200" lvl="1" indent="0">
              <a:buNone/>
            </a:pPr>
            <a:r>
              <a:rPr lang="en-US" sz="1372" dirty="0"/>
              <a:t>Standalone packages install like apps</a:t>
            </a:r>
          </a:p>
          <a:p>
            <a:pPr marL="457200" lvl="1" indent="0">
              <a:buNone/>
            </a:pPr>
            <a:r>
              <a:rPr lang="en-US" sz="1372" dirty="0"/>
              <a:t>Full driver support</a:t>
            </a:r>
          </a:p>
          <a:p>
            <a:pPr marL="457200" lvl="1" indent="0">
              <a:buNone/>
            </a:pPr>
            <a:r>
              <a:rPr lang="en-US" sz="1372" dirty="0"/>
              <a:t>Antimalware</a:t>
            </a:r>
          </a:p>
        </p:txBody>
      </p:sp>
      <p:sp>
        <p:nvSpPr>
          <p:cNvPr id="5" name="Rectangle 4"/>
          <p:cNvSpPr/>
          <p:nvPr/>
        </p:nvSpPr>
        <p:spPr bwMode="auto">
          <a:xfrm>
            <a:off x="6111253" y="5421675"/>
            <a:ext cx="1900151" cy="525621"/>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US" sz="2157" dirty="0">
                <a:gradFill>
                  <a:gsLst>
                    <a:gs pos="0">
                      <a:srgbClr val="FFFFFF"/>
                    </a:gs>
                    <a:gs pos="100000">
                      <a:srgbClr val="FFFFFF"/>
                    </a:gs>
                  </a:gsLst>
                  <a:lin ang="5400000" scaled="0"/>
                </a:gradFill>
                <a:latin typeface="Segoe UI"/>
                <a:ea typeface="Segoe UI" pitchFamily="34" charset="0"/>
                <a:cs typeface="Segoe UI" pitchFamily="34" charset="0"/>
              </a:rPr>
              <a:t>Nano Server</a:t>
            </a:r>
          </a:p>
        </p:txBody>
      </p:sp>
      <p:sp>
        <p:nvSpPr>
          <p:cNvPr id="6" name="Rectangle 5"/>
          <p:cNvSpPr/>
          <p:nvPr/>
        </p:nvSpPr>
        <p:spPr bwMode="auto">
          <a:xfrm>
            <a:off x="6111253" y="4936942"/>
            <a:ext cx="448149" cy="448149"/>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 name="Rectangle 6"/>
          <p:cNvSpPr/>
          <p:nvPr/>
        </p:nvSpPr>
        <p:spPr bwMode="auto">
          <a:xfrm>
            <a:off x="6595253" y="4941334"/>
            <a:ext cx="448149" cy="448149"/>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8" name="Rectangle 7"/>
          <p:cNvSpPr/>
          <p:nvPr/>
        </p:nvSpPr>
        <p:spPr bwMode="auto">
          <a:xfrm>
            <a:off x="7079255" y="4941334"/>
            <a:ext cx="448149" cy="448149"/>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Rectangle 8"/>
          <p:cNvSpPr/>
          <p:nvPr/>
        </p:nvSpPr>
        <p:spPr bwMode="auto">
          <a:xfrm>
            <a:off x="7563255" y="4936942"/>
            <a:ext cx="448149" cy="448149"/>
          </a:xfrm>
          <a:prstGeom prst="rect">
            <a:avLst/>
          </a:prstGeom>
          <a:solidFill>
            <a:schemeClr val="accent3">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 name="Rectangle 9"/>
          <p:cNvSpPr/>
          <p:nvPr/>
        </p:nvSpPr>
        <p:spPr bwMode="auto">
          <a:xfrm>
            <a:off x="8043227" y="4936942"/>
            <a:ext cx="1897216" cy="1010356"/>
          </a:xfrm>
          <a:prstGeom prst="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Server</a:t>
            </a:r>
            <a:br>
              <a:rPr lang="en-US" sz="2353" dirty="0">
                <a:gradFill>
                  <a:gsLst>
                    <a:gs pos="0">
                      <a:srgbClr val="FFFFFF"/>
                    </a:gs>
                    <a:gs pos="100000">
                      <a:srgbClr val="FFFFFF"/>
                    </a:gs>
                  </a:gsLst>
                  <a:lin ang="5400000" scaled="0"/>
                </a:gradFill>
                <a:latin typeface="Segoe UI"/>
                <a:ea typeface="Segoe UI" pitchFamily="34" charset="0"/>
                <a:cs typeface="Segoe UI" pitchFamily="34" charset="0"/>
              </a:rPr>
            </a:br>
            <a:r>
              <a:rPr lang="en-US" sz="2353" dirty="0">
                <a:gradFill>
                  <a:gsLst>
                    <a:gs pos="0">
                      <a:srgbClr val="FFFFFF"/>
                    </a:gs>
                    <a:gs pos="100000">
                      <a:srgbClr val="FFFFFF"/>
                    </a:gs>
                  </a:gsLst>
                  <a:lin ang="5400000" scaled="0"/>
                </a:gradFill>
                <a:latin typeface="Segoe UI"/>
                <a:ea typeface="Segoe UI" pitchFamily="34" charset="0"/>
                <a:cs typeface="Segoe UI" pitchFamily="34" charset="0"/>
              </a:rPr>
              <a:t>Core</a:t>
            </a:r>
          </a:p>
        </p:txBody>
      </p:sp>
      <p:sp>
        <p:nvSpPr>
          <p:cNvPr id="11" name="Rectangle 10"/>
          <p:cNvSpPr/>
          <p:nvPr/>
        </p:nvSpPr>
        <p:spPr bwMode="auto">
          <a:xfrm>
            <a:off x="8043227" y="4426206"/>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p:cNvSpPr/>
          <p:nvPr/>
        </p:nvSpPr>
        <p:spPr bwMode="auto">
          <a:xfrm>
            <a:off x="8523201" y="4426206"/>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Rectangle 12"/>
          <p:cNvSpPr/>
          <p:nvPr/>
        </p:nvSpPr>
        <p:spPr bwMode="auto">
          <a:xfrm>
            <a:off x="9003175" y="4426206"/>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 name="Rectangle 13"/>
          <p:cNvSpPr/>
          <p:nvPr/>
        </p:nvSpPr>
        <p:spPr bwMode="auto">
          <a:xfrm>
            <a:off x="9483148" y="4426205"/>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 name="Rectangle 14"/>
          <p:cNvSpPr/>
          <p:nvPr/>
        </p:nvSpPr>
        <p:spPr bwMode="auto">
          <a:xfrm>
            <a:off x="9972268" y="3856341"/>
            <a:ext cx="1897216" cy="2090955"/>
          </a:xfrm>
          <a:prstGeom prst="rect">
            <a:avLst/>
          </a:prstGeom>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r>
              <a:rPr lang="en-US" sz="2353" dirty="0">
                <a:gradFill>
                  <a:gsLst>
                    <a:gs pos="0">
                      <a:srgbClr val="FFFFFF"/>
                    </a:gs>
                    <a:gs pos="100000">
                      <a:srgbClr val="FFFFFF"/>
                    </a:gs>
                  </a:gsLst>
                  <a:lin ang="5400000" scaled="0"/>
                </a:gradFill>
                <a:latin typeface="Segoe UI"/>
                <a:ea typeface="Segoe UI" pitchFamily="34" charset="0"/>
                <a:cs typeface="Segoe UI" pitchFamily="34" charset="0"/>
              </a:rPr>
              <a:t>Server</a:t>
            </a:r>
            <a:br>
              <a:rPr lang="en-US" sz="2353" dirty="0">
                <a:gradFill>
                  <a:gsLst>
                    <a:gs pos="0">
                      <a:srgbClr val="FFFFFF"/>
                    </a:gs>
                    <a:gs pos="100000">
                      <a:srgbClr val="FFFFFF"/>
                    </a:gs>
                  </a:gsLst>
                  <a:lin ang="5400000" scaled="0"/>
                </a:gradFill>
                <a:latin typeface="Segoe UI"/>
                <a:ea typeface="Segoe UI" pitchFamily="34" charset="0"/>
                <a:cs typeface="Segoe UI" pitchFamily="34" charset="0"/>
              </a:rPr>
            </a:br>
            <a:r>
              <a:rPr lang="en-US" sz="2353" dirty="0">
                <a:gradFill>
                  <a:gsLst>
                    <a:gs pos="0">
                      <a:srgbClr val="FFFFFF"/>
                    </a:gs>
                    <a:gs pos="100000">
                      <a:srgbClr val="FFFFFF"/>
                    </a:gs>
                  </a:gsLst>
                  <a:lin ang="5400000" scaled="0"/>
                </a:gradFill>
                <a:latin typeface="Segoe UI"/>
                <a:ea typeface="Segoe UI" pitchFamily="34" charset="0"/>
                <a:cs typeface="Segoe UI" pitchFamily="34" charset="0"/>
              </a:rPr>
              <a:t>with a Desktop Experience</a:t>
            </a:r>
          </a:p>
        </p:txBody>
      </p:sp>
      <p:sp>
        <p:nvSpPr>
          <p:cNvPr id="16" name="Rectangle 15"/>
          <p:cNvSpPr/>
          <p:nvPr/>
        </p:nvSpPr>
        <p:spPr bwMode="auto">
          <a:xfrm>
            <a:off x="9981414" y="3364224"/>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7" name="Rectangle 16"/>
          <p:cNvSpPr/>
          <p:nvPr/>
        </p:nvSpPr>
        <p:spPr bwMode="auto">
          <a:xfrm>
            <a:off x="10461389" y="3364224"/>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 name="Rectangle 17"/>
          <p:cNvSpPr/>
          <p:nvPr/>
        </p:nvSpPr>
        <p:spPr bwMode="auto">
          <a:xfrm>
            <a:off x="10941363" y="3364224"/>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9" name="Rectangle 18"/>
          <p:cNvSpPr/>
          <p:nvPr/>
        </p:nvSpPr>
        <p:spPr bwMode="auto">
          <a:xfrm>
            <a:off x="11421335" y="3364223"/>
            <a:ext cx="448149" cy="448149"/>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ctr"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133041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3758968907"/>
              </p:ext>
            </p:extLst>
          </p:nvPr>
        </p:nvGraphicFramePr>
        <p:xfrm>
          <a:off x="759373" y="355992"/>
          <a:ext cx="10733691" cy="4964428"/>
        </p:xfrm>
        <a:graphic>
          <a:graphicData uri="http://schemas.openxmlformats.org/drawingml/2006/table">
            <a:tbl>
              <a:tblPr>
                <a:tableStyleId>{073A0DAA-6AF3-43AB-8588-CEC1D06C72B9}</a:tableStyleId>
              </a:tblPr>
              <a:tblGrid>
                <a:gridCol w="3577897">
                  <a:extLst>
                    <a:ext uri="{9D8B030D-6E8A-4147-A177-3AD203B41FA5}">
                      <a16:colId xmlns:a16="http://schemas.microsoft.com/office/drawing/2014/main" val="3710300518"/>
                    </a:ext>
                  </a:extLst>
                </a:gridCol>
                <a:gridCol w="3577897">
                  <a:extLst>
                    <a:ext uri="{9D8B030D-6E8A-4147-A177-3AD203B41FA5}">
                      <a16:colId xmlns:a16="http://schemas.microsoft.com/office/drawing/2014/main" val="602951267"/>
                    </a:ext>
                  </a:extLst>
                </a:gridCol>
                <a:gridCol w="3577897">
                  <a:extLst>
                    <a:ext uri="{9D8B030D-6E8A-4147-A177-3AD203B41FA5}">
                      <a16:colId xmlns:a16="http://schemas.microsoft.com/office/drawing/2014/main" val="4170310111"/>
                    </a:ext>
                  </a:extLst>
                </a:gridCol>
              </a:tblGrid>
              <a:tr h="172297">
                <a:tc>
                  <a:txBody>
                    <a:bodyPr/>
                    <a:lstStyle/>
                    <a:p>
                      <a:r>
                        <a:rPr lang="en-US" sz="1400" dirty="0"/>
                        <a:t>Component</a:t>
                      </a:r>
                    </a:p>
                  </a:txBody>
                  <a:tcPr marL="43074" marR="43074" marT="21537" marB="21537" anchor="ctr"/>
                </a:tc>
                <a:tc>
                  <a:txBody>
                    <a:bodyPr/>
                    <a:lstStyle/>
                    <a:p>
                      <a:r>
                        <a:rPr lang="en-US" sz="1400"/>
                        <a:t>Maximum</a:t>
                      </a:r>
                    </a:p>
                  </a:txBody>
                  <a:tcPr marL="43074" marR="43074" marT="21537" marB="21537" anchor="ctr"/>
                </a:tc>
                <a:tc>
                  <a:txBody>
                    <a:bodyPr/>
                    <a:lstStyle/>
                    <a:p>
                      <a:r>
                        <a:rPr lang="en-US" sz="1400" dirty="0"/>
                        <a:t>Notes</a:t>
                      </a:r>
                    </a:p>
                  </a:txBody>
                  <a:tcPr marL="43074" marR="43074" marT="21537" marB="21537" anchor="ctr"/>
                </a:tc>
                <a:extLst>
                  <a:ext uri="{0D108BD9-81ED-4DB2-BD59-A6C34878D82A}">
                    <a16:rowId xmlns:a16="http://schemas.microsoft.com/office/drawing/2014/main" val="3013631486"/>
                  </a:ext>
                </a:extLst>
              </a:tr>
              <a:tr h="818409">
                <a:tc>
                  <a:txBody>
                    <a:bodyPr/>
                    <a:lstStyle/>
                    <a:p>
                      <a:r>
                        <a:rPr lang="en-US" sz="1400"/>
                        <a:t>Logical processors</a:t>
                      </a:r>
                    </a:p>
                  </a:txBody>
                  <a:tcPr marL="43074" marR="43074" marT="21537" marB="21537" anchor="ctr"/>
                </a:tc>
                <a:tc>
                  <a:txBody>
                    <a:bodyPr/>
                    <a:lstStyle/>
                    <a:p>
                      <a:r>
                        <a:rPr lang="en-US" sz="1400" dirty="0"/>
                        <a:t>512</a:t>
                      </a:r>
                    </a:p>
                  </a:txBody>
                  <a:tcPr marL="43074" marR="43074" marT="21537" marB="21537" anchor="ctr"/>
                </a:tc>
                <a:tc>
                  <a:txBody>
                    <a:bodyPr/>
                    <a:lstStyle/>
                    <a:p>
                      <a:r>
                        <a:rPr lang="en-US" sz="1400"/>
                        <a:t>Both of these must be enabled in the firmware:</a:t>
                      </a:r>
                      <a:br>
                        <a:rPr lang="en-US" sz="1400"/>
                      </a:br>
                      <a:br>
                        <a:rPr lang="en-US" sz="1400"/>
                      </a:br>
                      <a:r>
                        <a:rPr lang="en-US" sz="1400"/>
                        <a:t>- Hardware-assisted virtualization</a:t>
                      </a:r>
                      <a:br>
                        <a:rPr lang="en-US" sz="1400"/>
                      </a:br>
                      <a:r>
                        <a:rPr lang="en-US" sz="1400"/>
                        <a:t>- Hardware-enforced Data Execution Prevention (DEP)</a:t>
                      </a:r>
                    </a:p>
                  </a:txBody>
                  <a:tcPr marL="43074" marR="43074" marT="21537" marB="21537" anchor="ctr"/>
                </a:tc>
                <a:extLst>
                  <a:ext uri="{0D108BD9-81ED-4DB2-BD59-A6C34878D82A}">
                    <a16:rowId xmlns:a16="http://schemas.microsoft.com/office/drawing/2014/main" val="1653125182"/>
                  </a:ext>
                </a:extLst>
              </a:tr>
              <a:tr h="172297">
                <a:tc>
                  <a:txBody>
                    <a:bodyPr/>
                    <a:lstStyle/>
                    <a:p>
                      <a:r>
                        <a:rPr lang="en-US" sz="1400"/>
                        <a:t>Memory</a:t>
                      </a:r>
                    </a:p>
                  </a:txBody>
                  <a:tcPr marL="43074" marR="43074" marT="21537" marB="21537" anchor="ctr"/>
                </a:tc>
                <a:tc>
                  <a:txBody>
                    <a:bodyPr/>
                    <a:lstStyle/>
                    <a:p>
                      <a:r>
                        <a:rPr lang="en-US" sz="1400"/>
                        <a:t>24 TB</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656195464"/>
                  </a:ext>
                </a:extLst>
              </a:tr>
              <a:tr h="301519">
                <a:tc>
                  <a:txBody>
                    <a:bodyPr/>
                    <a:lstStyle/>
                    <a:p>
                      <a:r>
                        <a:rPr lang="en-US" sz="1400"/>
                        <a:t>Network adapter teams (NIC Teaming)</a:t>
                      </a:r>
                    </a:p>
                  </a:txBody>
                  <a:tcPr marL="43074" marR="43074" marT="21537" marB="21537" anchor="ctr"/>
                </a:tc>
                <a:tc>
                  <a:txBody>
                    <a:bodyPr/>
                    <a:lstStyle/>
                    <a:p>
                      <a:r>
                        <a:rPr lang="en-US" sz="1400"/>
                        <a:t>No limits imposed by Hyper-V.</a:t>
                      </a:r>
                    </a:p>
                  </a:txBody>
                  <a:tcPr marL="43074" marR="43074" marT="21537" marB="21537" anchor="ctr"/>
                </a:tc>
                <a:tc>
                  <a:txBody>
                    <a:bodyPr/>
                    <a:lstStyle/>
                    <a:p>
                      <a:r>
                        <a:rPr lang="en-US" sz="1400"/>
                        <a:t>For details, see </a:t>
                      </a:r>
                      <a:r>
                        <a:rPr lang="en-US" sz="1400">
                          <a:hlinkClick r:id="rId2"/>
                        </a:rPr>
                        <a:t>NIC Teaming</a:t>
                      </a:r>
                      <a:r>
                        <a:rPr lang="en-US" sz="1400"/>
                        <a:t>.</a:t>
                      </a:r>
                    </a:p>
                  </a:txBody>
                  <a:tcPr marL="43074" marR="43074" marT="21537" marB="21537" anchor="ctr"/>
                </a:tc>
                <a:extLst>
                  <a:ext uri="{0D108BD9-81ED-4DB2-BD59-A6C34878D82A}">
                    <a16:rowId xmlns:a16="http://schemas.microsoft.com/office/drawing/2014/main" val="2094622157"/>
                  </a:ext>
                </a:extLst>
              </a:tr>
              <a:tr h="172297">
                <a:tc>
                  <a:txBody>
                    <a:bodyPr/>
                    <a:lstStyle/>
                    <a:p>
                      <a:r>
                        <a:rPr lang="en-US" sz="1400"/>
                        <a:t>Physical network adapters</a:t>
                      </a:r>
                    </a:p>
                  </a:txBody>
                  <a:tcPr marL="43074" marR="43074" marT="21537" marB="21537" anchor="ctr"/>
                </a:tc>
                <a:tc>
                  <a:txBody>
                    <a:bodyPr/>
                    <a:lstStyle/>
                    <a:p>
                      <a:r>
                        <a:rPr lang="en-US" sz="1400"/>
                        <a:t>No limits imposed by Hyper-V.</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3795049533"/>
                  </a:ext>
                </a:extLst>
              </a:tr>
              <a:tr h="301519">
                <a:tc>
                  <a:txBody>
                    <a:bodyPr/>
                    <a:lstStyle/>
                    <a:p>
                      <a:r>
                        <a:rPr lang="en-US" sz="1400"/>
                        <a:t>Running virtual machines per server</a:t>
                      </a:r>
                    </a:p>
                  </a:txBody>
                  <a:tcPr marL="43074" marR="43074" marT="21537" marB="21537" anchor="ctr"/>
                </a:tc>
                <a:tc>
                  <a:txBody>
                    <a:bodyPr/>
                    <a:lstStyle/>
                    <a:p>
                      <a:r>
                        <a:rPr lang="en-US" sz="1400"/>
                        <a:t>1024</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3205864928"/>
                  </a:ext>
                </a:extLst>
              </a:tr>
              <a:tr h="559964">
                <a:tc>
                  <a:txBody>
                    <a:bodyPr/>
                    <a:lstStyle/>
                    <a:p>
                      <a:r>
                        <a:rPr lang="en-US" sz="1400"/>
                        <a:t>Storage</a:t>
                      </a:r>
                    </a:p>
                  </a:txBody>
                  <a:tcPr marL="43074" marR="43074" marT="21537" marB="21537" anchor="ctr"/>
                </a:tc>
                <a:tc>
                  <a:txBody>
                    <a:bodyPr/>
                    <a:lstStyle/>
                    <a:p>
                      <a:r>
                        <a:rPr lang="en-US" sz="1400"/>
                        <a:t>Limited by what is supported by the host operating system. No limits imposed by Hyper-V.</a:t>
                      </a:r>
                    </a:p>
                  </a:txBody>
                  <a:tcPr marL="43074" marR="43074" marT="21537" marB="21537" anchor="ctr"/>
                </a:tc>
                <a:tc>
                  <a:txBody>
                    <a:bodyPr/>
                    <a:lstStyle/>
                    <a:p>
                      <a:r>
                        <a:rPr lang="en-US" sz="1400"/>
                        <a:t>Note: Microsoft supports network-attached storage (NAS) when using SMB 3.0. NFS-based storage is not supported.</a:t>
                      </a:r>
                    </a:p>
                  </a:txBody>
                  <a:tcPr marL="43074" marR="43074" marT="21537" marB="21537" anchor="ctr"/>
                </a:tc>
                <a:extLst>
                  <a:ext uri="{0D108BD9-81ED-4DB2-BD59-A6C34878D82A}">
                    <a16:rowId xmlns:a16="http://schemas.microsoft.com/office/drawing/2014/main" val="3548937254"/>
                  </a:ext>
                </a:extLst>
              </a:tr>
              <a:tr h="301519">
                <a:tc>
                  <a:txBody>
                    <a:bodyPr/>
                    <a:lstStyle/>
                    <a:p>
                      <a:r>
                        <a:rPr lang="en-US" sz="1400"/>
                        <a:t>Virtual network switch ports per server</a:t>
                      </a:r>
                    </a:p>
                  </a:txBody>
                  <a:tcPr marL="43074" marR="43074" marT="21537" marB="21537" anchor="ctr"/>
                </a:tc>
                <a:tc>
                  <a:txBody>
                    <a:bodyPr/>
                    <a:lstStyle/>
                    <a:p>
                      <a:r>
                        <a:rPr lang="en-US" sz="1400"/>
                        <a:t>Varies; no limits imposed by Hyper-V.</a:t>
                      </a:r>
                    </a:p>
                  </a:txBody>
                  <a:tcPr marL="43074" marR="43074" marT="21537" marB="21537" anchor="ctr"/>
                </a:tc>
                <a:tc>
                  <a:txBody>
                    <a:bodyPr/>
                    <a:lstStyle/>
                    <a:p>
                      <a:r>
                        <a:rPr lang="en-US" sz="1400"/>
                        <a:t>The practical limit depends on the available computing resources.</a:t>
                      </a:r>
                    </a:p>
                  </a:txBody>
                  <a:tcPr marL="43074" marR="43074" marT="21537" marB="21537" anchor="ctr"/>
                </a:tc>
                <a:extLst>
                  <a:ext uri="{0D108BD9-81ED-4DB2-BD59-A6C34878D82A}">
                    <a16:rowId xmlns:a16="http://schemas.microsoft.com/office/drawing/2014/main" val="1301262185"/>
                  </a:ext>
                </a:extLst>
              </a:tr>
              <a:tr h="301519">
                <a:tc>
                  <a:txBody>
                    <a:bodyPr/>
                    <a:lstStyle/>
                    <a:p>
                      <a:r>
                        <a:rPr lang="it-IT" sz="1400"/>
                        <a:t>Virtual processors per logical processor</a:t>
                      </a:r>
                    </a:p>
                  </a:txBody>
                  <a:tcPr marL="43074" marR="43074" marT="21537" marB="21537" anchor="ctr"/>
                </a:tc>
                <a:tc>
                  <a:txBody>
                    <a:bodyPr/>
                    <a:lstStyle/>
                    <a:p>
                      <a:r>
                        <a:rPr lang="en-US" sz="1400"/>
                        <a:t>No ratio imposed by Hyper-V.</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2616704038"/>
                  </a:ext>
                </a:extLst>
              </a:tr>
              <a:tr h="172297">
                <a:tc>
                  <a:txBody>
                    <a:bodyPr/>
                    <a:lstStyle/>
                    <a:p>
                      <a:r>
                        <a:rPr lang="en-US" sz="1400"/>
                        <a:t>Virtual processors per server</a:t>
                      </a:r>
                    </a:p>
                  </a:txBody>
                  <a:tcPr marL="43074" marR="43074" marT="21537" marB="21537" anchor="ctr"/>
                </a:tc>
                <a:tc>
                  <a:txBody>
                    <a:bodyPr/>
                    <a:lstStyle/>
                    <a:p>
                      <a:r>
                        <a:rPr lang="en-US" sz="1400"/>
                        <a:t>2048</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1512621433"/>
                  </a:ext>
                </a:extLst>
              </a:tr>
              <a:tr h="301519">
                <a:tc>
                  <a:txBody>
                    <a:bodyPr/>
                    <a:lstStyle/>
                    <a:p>
                      <a:r>
                        <a:rPr lang="en-US" sz="1400"/>
                        <a:t>Virtual storage area networks (SANs)</a:t>
                      </a:r>
                    </a:p>
                  </a:txBody>
                  <a:tcPr marL="43074" marR="43074" marT="21537" marB="21537" anchor="ctr"/>
                </a:tc>
                <a:tc>
                  <a:txBody>
                    <a:bodyPr/>
                    <a:lstStyle/>
                    <a:p>
                      <a:r>
                        <a:rPr lang="en-US" sz="1400"/>
                        <a:t>No limits imposed by Hyper-V.</a:t>
                      </a:r>
                    </a:p>
                  </a:txBody>
                  <a:tcPr marL="43074" marR="43074" marT="21537" marB="21537" anchor="ctr"/>
                </a:tc>
                <a:tc>
                  <a:txBody>
                    <a:bodyPr/>
                    <a:lstStyle/>
                    <a:p>
                      <a:r>
                        <a:rPr lang="en-US" sz="1400"/>
                        <a:t>None.</a:t>
                      </a:r>
                    </a:p>
                  </a:txBody>
                  <a:tcPr marL="43074" marR="43074" marT="21537" marB="21537" anchor="ctr"/>
                </a:tc>
                <a:extLst>
                  <a:ext uri="{0D108BD9-81ED-4DB2-BD59-A6C34878D82A}">
                    <a16:rowId xmlns:a16="http://schemas.microsoft.com/office/drawing/2014/main" val="3185584190"/>
                  </a:ext>
                </a:extLst>
              </a:tr>
              <a:tr h="301519">
                <a:tc>
                  <a:txBody>
                    <a:bodyPr/>
                    <a:lstStyle/>
                    <a:p>
                      <a:r>
                        <a:rPr lang="en-US" sz="1400"/>
                        <a:t>Virtual switches</a:t>
                      </a:r>
                    </a:p>
                  </a:txBody>
                  <a:tcPr marL="43074" marR="43074" marT="21537" marB="21537" anchor="ctr"/>
                </a:tc>
                <a:tc>
                  <a:txBody>
                    <a:bodyPr/>
                    <a:lstStyle/>
                    <a:p>
                      <a:r>
                        <a:rPr lang="en-US" sz="1400"/>
                        <a:t>Varies; no limits imposed by Hyper-V.</a:t>
                      </a:r>
                    </a:p>
                  </a:txBody>
                  <a:tcPr marL="43074" marR="43074" marT="21537" marB="21537" anchor="ctr"/>
                </a:tc>
                <a:tc>
                  <a:txBody>
                    <a:bodyPr/>
                    <a:lstStyle/>
                    <a:p>
                      <a:r>
                        <a:rPr lang="en-US" sz="1400" dirty="0"/>
                        <a:t>The practical limit depends on the available computing resources.</a:t>
                      </a:r>
                    </a:p>
                  </a:txBody>
                  <a:tcPr marL="43074" marR="43074" marT="21537" marB="21537" anchor="ctr"/>
                </a:tc>
                <a:extLst>
                  <a:ext uri="{0D108BD9-81ED-4DB2-BD59-A6C34878D82A}">
                    <a16:rowId xmlns:a16="http://schemas.microsoft.com/office/drawing/2014/main" val="2036034107"/>
                  </a:ext>
                </a:extLst>
              </a:tr>
            </a:tbl>
          </a:graphicData>
        </a:graphic>
      </p:graphicFrame>
      <p:sp>
        <p:nvSpPr>
          <p:cNvPr id="4" name="Rectangle 3"/>
          <p:cNvSpPr/>
          <p:nvPr/>
        </p:nvSpPr>
        <p:spPr>
          <a:xfrm>
            <a:off x="759373" y="5320420"/>
            <a:ext cx="9138745" cy="646331"/>
          </a:xfrm>
          <a:prstGeom prst="rect">
            <a:avLst/>
          </a:prstGeom>
        </p:spPr>
        <p:txBody>
          <a:bodyPr wrap="square">
            <a:spAutoFit/>
          </a:bodyPr>
          <a:lstStyle/>
          <a:p>
            <a:r>
              <a:rPr lang="en-US" dirty="0">
                <a:hlinkClick r:id="rId3"/>
              </a:rPr>
              <a:t>https://technet.microsoft.com/en-us/windows-server-docs/compute/hyper-v/plan/plan-for-hyper-v-scalability-in-windows-server-2016</a:t>
            </a:r>
            <a:r>
              <a:rPr lang="en-US" dirty="0"/>
              <a:t> </a:t>
            </a:r>
          </a:p>
        </p:txBody>
      </p:sp>
    </p:spTree>
    <p:extLst>
      <p:ext uri="{BB962C8B-B14F-4D97-AF65-F5344CB8AC3E}">
        <p14:creationId xmlns:p14="http://schemas.microsoft.com/office/powerpoint/2010/main" val="163858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43290377"/>
              </p:ext>
            </p:extLst>
          </p:nvPr>
        </p:nvGraphicFramePr>
        <p:xfrm>
          <a:off x="316109" y="58657"/>
          <a:ext cx="11421321" cy="6764638"/>
        </p:xfrm>
        <a:graphic>
          <a:graphicData uri="http://schemas.openxmlformats.org/drawingml/2006/table">
            <a:tbl>
              <a:tblPr>
                <a:tableStyleId>{073A0DAA-6AF3-43AB-8588-CEC1D06C72B9}</a:tableStyleId>
              </a:tblPr>
              <a:tblGrid>
                <a:gridCol w="3719863">
                  <a:extLst>
                    <a:ext uri="{9D8B030D-6E8A-4147-A177-3AD203B41FA5}">
                      <a16:colId xmlns:a16="http://schemas.microsoft.com/office/drawing/2014/main" val="4117523187"/>
                    </a:ext>
                  </a:extLst>
                </a:gridCol>
                <a:gridCol w="2120463">
                  <a:extLst>
                    <a:ext uri="{9D8B030D-6E8A-4147-A177-3AD203B41FA5}">
                      <a16:colId xmlns:a16="http://schemas.microsoft.com/office/drawing/2014/main" val="4062900123"/>
                    </a:ext>
                  </a:extLst>
                </a:gridCol>
                <a:gridCol w="5580995">
                  <a:extLst>
                    <a:ext uri="{9D8B030D-6E8A-4147-A177-3AD203B41FA5}">
                      <a16:colId xmlns:a16="http://schemas.microsoft.com/office/drawing/2014/main" val="1773284617"/>
                    </a:ext>
                  </a:extLst>
                </a:gridCol>
              </a:tblGrid>
              <a:tr h="122710">
                <a:tc>
                  <a:txBody>
                    <a:bodyPr/>
                    <a:lstStyle/>
                    <a:p>
                      <a:r>
                        <a:rPr lang="en-US" sz="1400"/>
                        <a:t>Component</a:t>
                      </a:r>
                    </a:p>
                  </a:txBody>
                  <a:tcPr marL="21418" marR="21418" marT="10709" marB="10709" anchor="ctr"/>
                </a:tc>
                <a:tc>
                  <a:txBody>
                    <a:bodyPr/>
                    <a:lstStyle/>
                    <a:p>
                      <a:r>
                        <a:rPr lang="en-US" sz="1400"/>
                        <a:t>Maximum</a:t>
                      </a:r>
                    </a:p>
                  </a:txBody>
                  <a:tcPr marL="21418" marR="21418" marT="10709" marB="10709" anchor="ctr"/>
                </a:tc>
                <a:tc>
                  <a:txBody>
                    <a:bodyPr/>
                    <a:lstStyle/>
                    <a:p>
                      <a:r>
                        <a:rPr lang="en-US" sz="1400"/>
                        <a:t>Notes</a:t>
                      </a:r>
                    </a:p>
                  </a:txBody>
                  <a:tcPr marL="21418" marR="21418" marT="10709" marB="10709" anchor="ctr"/>
                </a:tc>
                <a:extLst>
                  <a:ext uri="{0D108BD9-81ED-4DB2-BD59-A6C34878D82A}">
                    <a16:rowId xmlns:a16="http://schemas.microsoft.com/office/drawing/2014/main" val="2306987112"/>
                  </a:ext>
                </a:extLst>
              </a:tr>
              <a:tr h="490840">
                <a:tc>
                  <a:txBody>
                    <a:bodyPr/>
                    <a:lstStyle/>
                    <a:p>
                      <a:r>
                        <a:rPr lang="en-US" sz="1400" b="1"/>
                        <a:t>Checkpoints</a:t>
                      </a:r>
                    </a:p>
                  </a:txBody>
                  <a:tcPr marL="21418" marR="21418" marT="10709" marB="10709" anchor="ctr"/>
                </a:tc>
                <a:tc>
                  <a:txBody>
                    <a:bodyPr/>
                    <a:lstStyle/>
                    <a:p>
                      <a:r>
                        <a:rPr lang="en-US" sz="1400" b="1" dirty="0"/>
                        <a:t>50</a:t>
                      </a:r>
                    </a:p>
                  </a:txBody>
                  <a:tcPr marL="21418" marR="21418" marT="10709" marB="10709" anchor="ctr"/>
                </a:tc>
                <a:tc>
                  <a:txBody>
                    <a:bodyPr/>
                    <a:lstStyle/>
                    <a:p>
                      <a:r>
                        <a:rPr lang="en-US" sz="1400"/>
                        <a:t>The actual number may be lower, depending on the available storage. Each checkpoint is stored as an .avhd file that uses physical storage.</a:t>
                      </a:r>
                    </a:p>
                  </a:txBody>
                  <a:tcPr marL="21418" marR="21418" marT="10709" marB="10709" anchor="ctr"/>
                </a:tc>
                <a:extLst>
                  <a:ext uri="{0D108BD9-81ED-4DB2-BD59-A6C34878D82A}">
                    <a16:rowId xmlns:a16="http://schemas.microsoft.com/office/drawing/2014/main" val="4210125008"/>
                  </a:ext>
                </a:extLst>
              </a:tr>
              <a:tr h="398808">
                <a:tc>
                  <a:txBody>
                    <a:bodyPr/>
                    <a:lstStyle/>
                    <a:p>
                      <a:r>
                        <a:rPr lang="en-US" sz="1400" b="1"/>
                        <a:t>Memory</a:t>
                      </a:r>
                    </a:p>
                  </a:txBody>
                  <a:tcPr marL="21418" marR="21418" marT="10709" marB="10709" anchor="ctr"/>
                </a:tc>
                <a:tc>
                  <a:txBody>
                    <a:bodyPr/>
                    <a:lstStyle/>
                    <a:p>
                      <a:r>
                        <a:rPr lang="da-DK" sz="1400" b="1" dirty="0"/>
                        <a:t>12 TB for generation 2; </a:t>
                      </a:r>
                      <a:br>
                        <a:rPr lang="da-DK" sz="1400" b="1" dirty="0"/>
                      </a:br>
                      <a:r>
                        <a:rPr lang="da-DK" sz="1400" b="1" dirty="0"/>
                        <a:t>1 TB for generation 1</a:t>
                      </a:r>
                    </a:p>
                  </a:txBody>
                  <a:tcPr marL="21418" marR="21418" marT="10709" marB="10709" anchor="ctr"/>
                </a:tc>
                <a:tc>
                  <a:txBody>
                    <a:bodyPr/>
                    <a:lstStyle/>
                    <a:p>
                      <a:r>
                        <a:rPr lang="en-US" sz="1400"/>
                        <a:t>Review the requirements for the specific operating system to determine the minimum and recommended amounts.</a:t>
                      </a:r>
                    </a:p>
                  </a:txBody>
                  <a:tcPr marL="21418" marR="21418" marT="10709" marB="10709" anchor="ctr"/>
                </a:tc>
                <a:extLst>
                  <a:ext uri="{0D108BD9-81ED-4DB2-BD59-A6C34878D82A}">
                    <a16:rowId xmlns:a16="http://schemas.microsoft.com/office/drawing/2014/main" val="3238293246"/>
                  </a:ext>
                </a:extLst>
              </a:tr>
              <a:tr h="122710">
                <a:tc>
                  <a:txBody>
                    <a:bodyPr/>
                    <a:lstStyle/>
                    <a:p>
                      <a:r>
                        <a:rPr lang="en-US" sz="1400"/>
                        <a:t>Serial (COM) ports</a:t>
                      </a:r>
                    </a:p>
                  </a:txBody>
                  <a:tcPr marL="21418" marR="21418" marT="10709" marB="10709" anchor="ctr"/>
                </a:tc>
                <a:tc>
                  <a:txBody>
                    <a:bodyPr/>
                    <a:lstStyle/>
                    <a:p>
                      <a:r>
                        <a:rPr lang="en-US" sz="1400"/>
                        <a:t>2</a:t>
                      </a:r>
                    </a:p>
                  </a:txBody>
                  <a:tcPr marL="21418" marR="21418" marT="10709" marB="10709" anchor="ctr"/>
                </a:tc>
                <a:tc>
                  <a:txBody>
                    <a:bodyPr/>
                    <a:lstStyle/>
                    <a:p>
                      <a:r>
                        <a:rPr lang="en-US" sz="1400"/>
                        <a:t>None.</a:t>
                      </a:r>
                    </a:p>
                  </a:txBody>
                  <a:tcPr marL="21418" marR="21418" marT="10709" marB="10709" anchor="ctr"/>
                </a:tc>
                <a:extLst>
                  <a:ext uri="{0D108BD9-81ED-4DB2-BD59-A6C34878D82A}">
                    <a16:rowId xmlns:a16="http://schemas.microsoft.com/office/drawing/2014/main" val="3104500278"/>
                  </a:ext>
                </a:extLst>
              </a:tr>
              <a:tr h="214743">
                <a:tc>
                  <a:txBody>
                    <a:bodyPr/>
                    <a:lstStyle/>
                    <a:p>
                      <a:r>
                        <a:rPr lang="en-US" sz="1400" dirty="0"/>
                        <a:t>Size of physical disks attached directly to a virtual machine</a:t>
                      </a:r>
                    </a:p>
                  </a:txBody>
                  <a:tcPr marL="21418" marR="21418" marT="10709" marB="10709" anchor="ctr"/>
                </a:tc>
                <a:tc>
                  <a:txBody>
                    <a:bodyPr/>
                    <a:lstStyle/>
                    <a:p>
                      <a:r>
                        <a:rPr lang="en-US" sz="1400"/>
                        <a:t>Varies</a:t>
                      </a:r>
                    </a:p>
                  </a:txBody>
                  <a:tcPr marL="21418" marR="21418" marT="10709" marB="10709" anchor="ctr"/>
                </a:tc>
                <a:tc>
                  <a:txBody>
                    <a:bodyPr/>
                    <a:lstStyle/>
                    <a:p>
                      <a:r>
                        <a:rPr lang="en-US" sz="1400"/>
                        <a:t>Maximum size is determined by the guest operating system.</a:t>
                      </a:r>
                    </a:p>
                  </a:txBody>
                  <a:tcPr marL="21418" marR="21418" marT="10709" marB="10709" anchor="ctr"/>
                </a:tc>
                <a:extLst>
                  <a:ext uri="{0D108BD9-81ED-4DB2-BD59-A6C34878D82A}">
                    <a16:rowId xmlns:a16="http://schemas.microsoft.com/office/drawing/2014/main" val="905113190"/>
                  </a:ext>
                </a:extLst>
              </a:tr>
              <a:tr h="398808">
                <a:tc>
                  <a:txBody>
                    <a:bodyPr/>
                    <a:lstStyle/>
                    <a:p>
                      <a:r>
                        <a:rPr lang="en-US" sz="1400"/>
                        <a:t>Virtual Fibre Channel adapters</a:t>
                      </a:r>
                    </a:p>
                  </a:txBody>
                  <a:tcPr marL="21418" marR="21418" marT="10709" marB="10709" anchor="ctr"/>
                </a:tc>
                <a:tc>
                  <a:txBody>
                    <a:bodyPr/>
                    <a:lstStyle/>
                    <a:p>
                      <a:r>
                        <a:rPr lang="en-US" sz="1400"/>
                        <a:t>4</a:t>
                      </a:r>
                    </a:p>
                  </a:txBody>
                  <a:tcPr marL="21418" marR="21418" marT="10709" marB="10709" anchor="ctr"/>
                </a:tc>
                <a:tc>
                  <a:txBody>
                    <a:bodyPr/>
                    <a:lstStyle/>
                    <a:p>
                      <a:r>
                        <a:rPr lang="en-US" sz="1400"/>
                        <a:t>As a best practice, we recommended that you connect each virtual Fibre Channel Adapter to a different virtual SAN.</a:t>
                      </a:r>
                    </a:p>
                  </a:txBody>
                  <a:tcPr marL="21418" marR="21418" marT="10709" marB="10709" anchor="ctr"/>
                </a:tc>
                <a:extLst>
                  <a:ext uri="{0D108BD9-81ED-4DB2-BD59-A6C34878D82A}">
                    <a16:rowId xmlns:a16="http://schemas.microsoft.com/office/drawing/2014/main" val="4074497224"/>
                  </a:ext>
                </a:extLst>
              </a:tr>
              <a:tr h="122710">
                <a:tc>
                  <a:txBody>
                    <a:bodyPr/>
                    <a:lstStyle/>
                    <a:p>
                      <a:r>
                        <a:rPr lang="en-US" sz="1400"/>
                        <a:t>Virtual floppy devices</a:t>
                      </a:r>
                    </a:p>
                  </a:txBody>
                  <a:tcPr marL="21418" marR="21418" marT="10709" marB="10709" anchor="ctr"/>
                </a:tc>
                <a:tc>
                  <a:txBody>
                    <a:bodyPr/>
                    <a:lstStyle/>
                    <a:p>
                      <a:r>
                        <a:rPr lang="en-US" sz="1400"/>
                        <a:t>1 virtual floppy drive</a:t>
                      </a:r>
                    </a:p>
                  </a:txBody>
                  <a:tcPr marL="21418" marR="21418" marT="10709" marB="10709" anchor="ctr"/>
                </a:tc>
                <a:tc>
                  <a:txBody>
                    <a:bodyPr/>
                    <a:lstStyle/>
                    <a:p>
                      <a:r>
                        <a:rPr lang="en-US" sz="1400"/>
                        <a:t>None.</a:t>
                      </a:r>
                    </a:p>
                  </a:txBody>
                  <a:tcPr marL="21418" marR="21418" marT="10709" marB="10709" anchor="ctr"/>
                </a:tc>
                <a:extLst>
                  <a:ext uri="{0D108BD9-81ED-4DB2-BD59-A6C34878D82A}">
                    <a16:rowId xmlns:a16="http://schemas.microsoft.com/office/drawing/2014/main" val="4034886550"/>
                  </a:ext>
                </a:extLst>
              </a:tr>
              <a:tr h="490840">
                <a:tc>
                  <a:txBody>
                    <a:bodyPr/>
                    <a:lstStyle/>
                    <a:p>
                      <a:r>
                        <a:rPr lang="en-US" sz="1400"/>
                        <a:t>Virtual hard disk capacity</a:t>
                      </a:r>
                    </a:p>
                  </a:txBody>
                  <a:tcPr marL="21418" marR="21418" marT="10709" marB="10709" anchor="ctr"/>
                </a:tc>
                <a:tc>
                  <a:txBody>
                    <a:bodyPr/>
                    <a:lstStyle/>
                    <a:p>
                      <a:r>
                        <a:rPr lang="en-US" sz="1400"/>
                        <a:t>64 TB for VHDX format;</a:t>
                      </a:r>
                      <a:br>
                        <a:rPr lang="en-US" sz="1400"/>
                      </a:br>
                      <a:r>
                        <a:rPr lang="en-US" sz="1400"/>
                        <a:t>2040 GB for VHD format</a:t>
                      </a:r>
                    </a:p>
                  </a:txBody>
                  <a:tcPr marL="21418" marR="21418" marT="10709" marB="10709" anchor="ctr"/>
                </a:tc>
                <a:tc>
                  <a:txBody>
                    <a:bodyPr/>
                    <a:lstStyle/>
                    <a:p>
                      <a:r>
                        <a:rPr lang="en-US" sz="1400"/>
                        <a:t>Each virtual hard disk is stored on physical media as either a .vhdx or a .vhd file, depending on the format used by the virtual hard disk.</a:t>
                      </a:r>
                    </a:p>
                  </a:txBody>
                  <a:tcPr marL="21418" marR="21418" marT="10709" marB="10709" anchor="ctr"/>
                </a:tc>
                <a:extLst>
                  <a:ext uri="{0D108BD9-81ED-4DB2-BD59-A6C34878D82A}">
                    <a16:rowId xmlns:a16="http://schemas.microsoft.com/office/drawing/2014/main" val="657852427"/>
                  </a:ext>
                </a:extLst>
              </a:tr>
              <a:tr h="582874">
                <a:tc>
                  <a:txBody>
                    <a:bodyPr/>
                    <a:lstStyle/>
                    <a:p>
                      <a:r>
                        <a:rPr lang="en-US" sz="1400"/>
                        <a:t>Virtual IDE disks</a:t>
                      </a:r>
                    </a:p>
                  </a:txBody>
                  <a:tcPr marL="21418" marR="21418" marT="10709" marB="10709" anchor="ctr"/>
                </a:tc>
                <a:tc>
                  <a:txBody>
                    <a:bodyPr/>
                    <a:lstStyle/>
                    <a:p>
                      <a:r>
                        <a:rPr lang="en-US" sz="1400"/>
                        <a:t>4</a:t>
                      </a:r>
                    </a:p>
                  </a:txBody>
                  <a:tcPr marL="21418" marR="21418" marT="10709" marB="10709" anchor="ctr"/>
                </a:tc>
                <a:tc>
                  <a:txBody>
                    <a:bodyPr/>
                    <a:lstStyle/>
                    <a:p>
                      <a:r>
                        <a:rPr lang="en-US" sz="1400"/>
                        <a:t>The startup disk (sometimes called the boot disk) must be attached to one of the IDE devices. The startup disk can be either a virtual hard disk or a physical disk attached directly to a virtual machine.</a:t>
                      </a:r>
                    </a:p>
                  </a:txBody>
                  <a:tcPr marL="21418" marR="21418" marT="10709" marB="10709" anchor="ctr"/>
                </a:tc>
                <a:extLst>
                  <a:ext uri="{0D108BD9-81ED-4DB2-BD59-A6C34878D82A}">
                    <a16:rowId xmlns:a16="http://schemas.microsoft.com/office/drawing/2014/main" val="3514567943"/>
                  </a:ext>
                </a:extLst>
              </a:tr>
              <a:tr h="490840">
                <a:tc>
                  <a:txBody>
                    <a:bodyPr/>
                    <a:lstStyle/>
                    <a:p>
                      <a:r>
                        <a:rPr lang="en-US" sz="1400" b="1"/>
                        <a:t>Virtual processors</a:t>
                      </a:r>
                    </a:p>
                  </a:txBody>
                  <a:tcPr marL="21418" marR="21418" marT="10709" marB="10709" anchor="ctr"/>
                </a:tc>
                <a:tc>
                  <a:txBody>
                    <a:bodyPr/>
                    <a:lstStyle/>
                    <a:p>
                      <a:r>
                        <a:rPr lang="da-DK" sz="1400" b="1" dirty="0"/>
                        <a:t>240 for generation 2;</a:t>
                      </a:r>
                      <a:br>
                        <a:rPr lang="da-DK" sz="1400" b="1" dirty="0"/>
                      </a:br>
                      <a:r>
                        <a:rPr lang="da-DK" sz="1400" b="1" dirty="0"/>
                        <a:t>64 for generation 1</a:t>
                      </a:r>
                    </a:p>
                  </a:txBody>
                  <a:tcPr marL="21418" marR="21418" marT="10709" marB="10709" anchor="ctr"/>
                </a:tc>
                <a:tc>
                  <a:txBody>
                    <a:bodyPr/>
                    <a:lstStyle/>
                    <a:p>
                      <a:r>
                        <a:rPr lang="en-US" sz="1400"/>
                        <a:t>The number of virtual processors supported by a guest operating system might be lower. For details, see the information published for the specific operating system.</a:t>
                      </a:r>
                    </a:p>
                  </a:txBody>
                  <a:tcPr marL="21418" marR="21418" marT="10709" marB="10709" anchor="ctr"/>
                </a:tc>
                <a:extLst>
                  <a:ext uri="{0D108BD9-81ED-4DB2-BD59-A6C34878D82A}">
                    <a16:rowId xmlns:a16="http://schemas.microsoft.com/office/drawing/2014/main" val="2155086308"/>
                  </a:ext>
                </a:extLst>
              </a:tr>
              <a:tr h="858972">
                <a:tc>
                  <a:txBody>
                    <a:bodyPr/>
                    <a:lstStyle/>
                    <a:p>
                      <a:r>
                        <a:rPr lang="en-US" sz="1400"/>
                        <a:t>Virtual SCSI controllers</a:t>
                      </a:r>
                    </a:p>
                  </a:txBody>
                  <a:tcPr marL="21418" marR="21418" marT="10709" marB="10709" anchor="ctr"/>
                </a:tc>
                <a:tc>
                  <a:txBody>
                    <a:bodyPr/>
                    <a:lstStyle/>
                    <a:p>
                      <a:r>
                        <a:rPr lang="en-US" sz="1400" dirty="0"/>
                        <a:t>4</a:t>
                      </a:r>
                    </a:p>
                  </a:txBody>
                  <a:tcPr marL="21418" marR="21418" marT="10709" marB="10709" anchor="ctr"/>
                </a:tc>
                <a:tc>
                  <a:txBody>
                    <a:bodyPr/>
                    <a:lstStyle/>
                    <a:p>
                      <a:r>
                        <a:rPr lang="en-US" sz="1400"/>
                        <a:t>Use of virtual SCSI devices requires integration services, which are available for supported guest operating systems. For details on which operating systems are supported, see </a:t>
                      </a:r>
                      <a:r>
                        <a:rPr lang="en-US" sz="1400">
                          <a:hlinkClick r:id="rId2"/>
                        </a:rPr>
                        <a:t>Supported Linux and FreeBSD virtual machines</a:t>
                      </a:r>
                      <a:r>
                        <a:rPr lang="en-US" sz="1400"/>
                        <a:t> and </a:t>
                      </a:r>
                      <a:r>
                        <a:rPr lang="en-US" sz="1400">
                          <a:hlinkClick r:id="rId3"/>
                        </a:rPr>
                        <a:t>Supported Windows guest operating systems</a:t>
                      </a:r>
                      <a:r>
                        <a:rPr lang="en-US" sz="1400"/>
                        <a:t>.</a:t>
                      </a:r>
                    </a:p>
                  </a:txBody>
                  <a:tcPr marL="21418" marR="21418" marT="10709" marB="10709" anchor="ctr"/>
                </a:tc>
                <a:extLst>
                  <a:ext uri="{0D108BD9-81ED-4DB2-BD59-A6C34878D82A}">
                    <a16:rowId xmlns:a16="http://schemas.microsoft.com/office/drawing/2014/main" val="2473715623"/>
                  </a:ext>
                </a:extLst>
              </a:tr>
              <a:tr h="582874">
                <a:tc>
                  <a:txBody>
                    <a:bodyPr/>
                    <a:lstStyle/>
                    <a:p>
                      <a:r>
                        <a:rPr lang="en-US" sz="1400"/>
                        <a:t>Virtual SCSI disks</a:t>
                      </a:r>
                    </a:p>
                  </a:txBody>
                  <a:tcPr marL="21418" marR="21418" marT="10709" marB="10709" anchor="ctr"/>
                </a:tc>
                <a:tc>
                  <a:txBody>
                    <a:bodyPr/>
                    <a:lstStyle/>
                    <a:p>
                      <a:r>
                        <a:rPr lang="en-US" sz="1400" dirty="0"/>
                        <a:t>256</a:t>
                      </a:r>
                    </a:p>
                  </a:txBody>
                  <a:tcPr marL="21418" marR="21418" marT="10709" marB="10709" anchor="ctr"/>
                </a:tc>
                <a:tc>
                  <a:txBody>
                    <a:bodyPr/>
                    <a:lstStyle/>
                    <a:p>
                      <a:r>
                        <a:rPr lang="en-US" sz="1400"/>
                        <a:t>Each SCSI controller supports up to 64 disks, which means that each virtual machine can be configured with as many as 256 virtual SCSI disks. (4 controllers x 64 disks per controller)</a:t>
                      </a:r>
                    </a:p>
                  </a:txBody>
                  <a:tcPr marL="21418" marR="21418" marT="10709" marB="10709" anchor="ctr"/>
                </a:tc>
                <a:extLst>
                  <a:ext uri="{0D108BD9-81ED-4DB2-BD59-A6C34878D82A}">
                    <a16:rowId xmlns:a16="http://schemas.microsoft.com/office/drawing/2014/main" val="550790526"/>
                  </a:ext>
                </a:extLst>
              </a:tr>
              <a:tr h="674906">
                <a:tc>
                  <a:txBody>
                    <a:bodyPr/>
                    <a:lstStyle/>
                    <a:p>
                      <a:r>
                        <a:rPr lang="en-US" sz="1400"/>
                        <a:t>Virtual network adapters</a:t>
                      </a:r>
                    </a:p>
                  </a:txBody>
                  <a:tcPr marL="21418" marR="21418" marT="10709" marB="10709" anchor="ctr"/>
                </a:tc>
                <a:tc>
                  <a:txBody>
                    <a:bodyPr/>
                    <a:lstStyle/>
                    <a:p>
                      <a:r>
                        <a:rPr lang="en-US" sz="1400" dirty="0"/>
                        <a:t>12 total:</a:t>
                      </a:r>
                      <a:br>
                        <a:rPr lang="en-US" sz="1400" dirty="0"/>
                      </a:br>
                      <a:r>
                        <a:rPr lang="en-US" sz="1400" dirty="0"/>
                        <a:t>- </a:t>
                      </a:r>
                      <a:r>
                        <a:rPr lang="en-US" sz="1400" b="1" dirty="0"/>
                        <a:t>8 Hyper-V specific network adapters</a:t>
                      </a:r>
                      <a:br>
                        <a:rPr lang="en-US" sz="1400" dirty="0"/>
                      </a:br>
                      <a:r>
                        <a:rPr lang="en-US" sz="1400" dirty="0"/>
                        <a:t>- 4 legacy network adapters</a:t>
                      </a:r>
                    </a:p>
                  </a:txBody>
                  <a:tcPr marL="21418" marR="21418" marT="10709" marB="10709" anchor="ctr"/>
                </a:tc>
                <a:tc>
                  <a:txBody>
                    <a:bodyPr/>
                    <a:lstStyle/>
                    <a:p>
                      <a:r>
                        <a:rPr lang="en-US" sz="1400" dirty="0"/>
                        <a:t>The Hyper-V specific network adapter provides better performance and requires a driver included in integration services. For more information, see </a:t>
                      </a:r>
                      <a:r>
                        <a:rPr lang="en-US" sz="1400" dirty="0">
                          <a:hlinkClick r:id="rId4"/>
                        </a:rPr>
                        <a:t>Plan for Hyper-V networking in Windows Server 2016</a:t>
                      </a:r>
                      <a:r>
                        <a:rPr lang="en-US" sz="1400" dirty="0"/>
                        <a:t>.</a:t>
                      </a:r>
                    </a:p>
                  </a:txBody>
                  <a:tcPr marL="21418" marR="21418" marT="10709" marB="10709" anchor="ctr"/>
                </a:tc>
                <a:extLst>
                  <a:ext uri="{0D108BD9-81ED-4DB2-BD59-A6C34878D82A}">
                    <a16:rowId xmlns:a16="http://schemas.microsoft.com/office/drawing/2014/main" val="2799273185"/>
                  </a:ext>
                </a:extLst>
              </a:tr>
            </a:tbl>
          </a:graphicData>
        </a:graphic>
      </p:graphicFrame>
    </p:spTree>
    <p:extLst>
      <p:ext uri="{BB962C8B-B14F-4D97-AF65-F5344CB8AC3E}">
        <p14:creationId xmlns:p14="http://schemas.microsoft.com/office/powerpoint/2010/main" val="277274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536923" y="289958"/>
            <a:ext cx="11655078" cy="899537"/>
          </a:xfrm>
        </p:spPr>
        <p:txBody>
          <a:bodyPr/>
          <a:lstStyle/>
          <a:p>
            <a:r>
              <a:rPr lang="en-US" dirty="0">
                <a:solidFill>
                  <a:schemeClr val="tx1"/>
                </a:solidFill>
              </a:rPr>
              <a:t>Shielded VMs</a:t>
            </a:r>
          </a:p>
        </p:txBody>
      </p:sp>
      <p:grpSp>
        <p:nvGrpSpPr>
          <p:cNvPr id="312" name="Group 3"/>
          <p:cNvGrpSpPr/>
          <p:nvPr/>
        </p:nvGrpSpPr>
        <p:grpSpPr>
          <a:xfrm>
            <a:off x="3953157" y="4102884"/>
            <a:ext cx="1663758" cy="970745"/>
            <a:chOff x="8962432" y="5221667"/>
            <a:chExt cx="2286000" cy="1174246"/>
          </a:xfrm>
        </p:grpSpPr>
        <p:sp>
          <p:nvSpPr>
            <p:cNvPr id="313" name="Rectangle 5"/>
            <p:cNvSpPr/>
            <p:nvPr/>
          </p:nvSpPr>
          <p:spPr bwMode="auto">
            <a:xfrm>
              <a:off x="8962432" y="5221667"/>
              <a:ext cx="2286000" cy="1174246"/>
            </a:xfrm>
            <a:prstGeom prst="rect">
              <a:avLst/>
            </a:prstGeom>
            <a:solidFill>
              <a:srgbClr val="002060"/>
            </a:solidFill>
            <a:ln w="12700" cap="flat" cmpd="sng" algn="ctr">
              <a:noFill/>
              <a:prstDash val="solid"/>
              <a:headEnd type="none" w="med" len="med"/>
              <a:tailEnd type="none" w="med" len="med"/>
            </a:ln>
            <a:effectLst/>
          </p:spPr>
          <p:txBody>
            <a:bodyPr rot="0" spcFirstLastPara="0" vertOverflow="overflow" horzOverflow="overflow" vert="horz" wrap="square" lIns="140542" tIns="112434" rIns="140542" bIns="112434" numCol="1" spcCol="0" rtlCol="0" fromWordArt="0" anchor="t" anchorCtr="0" forceAA="0" compatLnSpc="1">
              <a:prstTxWarp prst="textNoShape">
                <a:avLst/>
              </a:prstTxWarp>
              <a:noAutofit/>
            </a:bodyPr>
            <a:lstStyle/>
            <a:p>
              <a:pPr defTabSz="716518" fontAlgn="base">
                <a:lnSpc>
                  <a:spcPct val="90000"/>
                </a:lnSpc>
                <a:spcBef>
                  <a:spcPct val="0"/>
                </a:spcBef>
                <a:spcAft>
                  <a:spcPct val="0"/>
                </a:spcAft>
                <a:defRPr/>
              </a:pPr>
              <a:r>
                <a:rPr lang="en-US" sz="1567" kern="0" spc="-16" dirty="0">
                  <a:gradFill>
                    <a:gsLst>
                      <a:gs pos="14407">
                        <a:srgbClr val="FFFFFF"/>
                      </a:gs>
                      <a:gs pos="30508">
                        <a:srgbClr val="FFFFFF"/>
                      </a:gs>
                    </a:gsLst>
                    <a:lin ang="5400000" scaled="0"/>
                  </a:gradFill>
                  <a:ea typeface="Segoe UI" pitchFamily="34" charset="0"/>
                  <a:cs typeface="Segoe UI" pitchFamily="34" charset="0"/>
                </a:rPr>
                <a:t>Host Guardian Service</a:t>
              </a:r>
            </a:p>
          </p:txBody>
        </p:sp>
        <p:grpSp>
          <p:nvGrpSpPr>
            <p:cNvPr id="314" name="Group 7"/>
            <p:cNvGrpSpPr>
              <a:grpSpLocks noChangeAspect="1"/>
            </p:cNvGrpSpPr>
            <p:nvPr/>
          </p:nvGrpSpPr>
          <p:grpSpPr>
            <a:xfrm rot="16200000" flipH="1">
              <a:off x="9771017" y="5571363"/>
              <a:ext cx="385094" cy="843484"/>
              <a:chOff x="8418513" y="4097334"/>
              <a:chExt cx="1758646" cy="3852014"/>
            </a:xfrm>
          </p:grpSpPr>
          <p:sp>
            <p:nvSpPr>
              <p:cNvPr id="316" name="Freeform 24"/>
              <p:cNvSpPr>
                <a:spLocks noChangeAspect="1"/>
              </p:cNvSpPr>
              <p:nvPr/>
            </p:nvSpPr>
            <p:spPr bwMode="auto">
              <a:xfrm>
                <a:off x="8418513" y="4097334"/>
                <a:ext cx="1706562" cy="903287"/>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002050"/>
              </a:solidFill>
              <a:ln w="12700" cap="flat" cmpd="sng" algn="ctr">
                <a:noFill/>
                <a:prstDash val="solid"/>
                <a:headEnd type="none" w="med" len="med"/>
                <a:tailEnd type="none" w="med" len="med"/>
              </a:ln>
              <a:effectLst/>
            </p:spPr>
            <p:txBody>
              <a:bodyPr rot="0" spcFirstLastPara="0" vertOverflow="overflow" horzOverflow="overflow" vert="horz" wrap="square" lIns="140542" tIns="112434" rIns="140542" bIns="112434" numCol="1" spcCol="0" rtlCol="0" fromWordArt="0" anchor="t" anchorCtr="0" forceAA="0" compatLnSpc="1">
                <a:prstTxWarp prst="textNoShape">
                  <a:avLst/>
                </a:prstTxWarp>
                <a:noAutofit/>
              </a:bodyPr>
              <a:lstStyle/>
              <a:p>
                <a:pPr defTabSz="716518" fontAlgn="base">
                  <a:lnSpc>
                    <a:spcPct val="90000"/>
                  </a:lnSpc>
                  <a:spcBef>
                    <a:spcPct val="0"/>
                  </a:spcBef>
                  <a:spcAft>
                    <a:spcPct val="0"/>
                  </a:spcAft>
                  <a:defRPr/>
                </a:pPr>
                <a:endParaRPr lang="en-US" sz="1765" kern="0" spc="-16">
                  <a:gradFill>
                    <a:gsLst>
                      <a:gs pos="14407">
                        <a:srgbClr val="FFFFFF"/>
                      </a:gs>
                      <a:gs pos="30508">
                        <a:srgbClr val="FFFFFF"/>
                      </a:gs>
                    </a:gsLst>
                    <a:lin ang="5400000" scaled="0"/>
                  </a:gradFill>
                  <a:ea typeface="Segoe UI" pitchFamily="34" charset="0"/>
                  <a:cs typeface="Segoe UI" pitchFamily="34" charset="0"/>
                </a:endParaRPr>
              </a:p>
            </p:txBody>
          </p:sp>
          <p:sp>
            <p:nvSpPr>
              <p:cNvPr id="317" name="Freeform 25"/>
              <p:cNvSpPr>
                <a:spLocks noChangeAspect="1" noEditPoints="1"/>
              </p:cNvSpPr>
              <p:nvPr/>
            </p:nvSpPr>
            <p:spPr bwMode="auto">
              <a:xfrm>
                <a:off x="8662683" y="7136551"/>
                <a:ext cx="1514476" cy="812797"/>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lnSpc>
                    <a:spcPct val="90000"/>
                  </a:lnSpc>
                  <a:defRPr/>
                </a:pPr>
                <a:endParaRPr lang="en-US" sz="1765" kern="0">
                  <a:solidFill>
                    <a:srgbClr val="505050"/>
                  </a:solidFill>
                </a:endParaRPr>
              </a:p>
            </p:txBody>
          </p:sp>
        </p:grpSp>
        <p:sp>
          <p:nvSpPr>
            <p:cNvPr id="315" name="Freeform 14"/>
            <p:cNvSpPr>
              <a:spLocks noChangeAspect="1" noEditPoints="1"/>
            </p:cNvSpPr>
            <p:nvPr/>
          </p:nvSpPr>
          <p:spPr bwMode="auto">
            <a:xfrm>
              <a:off x="10448330" y="5820377"/>
              <a:ext cx="568995" cy="398924"/>
            </a:xfrm>
            <a:custGeom>
              <a:avLst/>
              <a:gdLst>
                <a:gd name="T0" fmla="*/ 200 w 334"/>
                <a:gd name="T1" fmla="*/ 75 h 266"/>
                <a:gd name="T2" fmla="*/ 142 w 334"/>
                <a:gd name="T3" fmla="*/ 133 h 266"/>
                <a:gd name="T4" fmla="*/ 200 w 334"/>
                <a:gd name="T5" fmla="*/ 191 h 266"/>
                <a:gd name="T6" fmla="*/ 259 w 334"/>
                <a:gd name="T7" fmla="*/ 133 h 266"/>
                <a:gd name="T8" fmla="*/ 200 w 334"/>
                <a:gd name="T9" fmla="*/ 75 h 266"/>
                <a:gd name="T10" fmla="*/ 212 w 334"/>
                <a:gd name="T11" fmla="*/ 157 h 266"/>
                <a:gd name="T12" fmla="*/ 202 w 334"/>
                <a:gd name="T13" fmla="*/ 157 h 266"/>
                <a:gd name="T14" fmla="*/ 199 w 334"/>
                <a:gd name="T15" fmla="*/ 157 h 266"/>
                <a:gd name="T16" fmla="*/ 189 w 334"/>
                <a:gd name="T17" fmla="*/ 157 h 266"/>
                <a:gd name="T18" fmla="*/ 196 w 334"/>
                <a:gd name="T19" fmla="*/ 131 h 266"/>
                <a:gd name="T20" fmla="*/ 188 w 334"/>
                <a:gd name="T21" fmla="*/ 120 h 266"/>
                <a:gd name="T22" fmla="*/ 200 w 334"/>
                <a:gd name="T23" fmla="*/ 109 h 266"/>
                <a:gd name="T24" fmla="*/ 212 w 334"/>
                <a:gd name="T25" fmla="*/ 120 h 266"/>
                <a:gd name="T26" fmla="*/ 205 w 334"/>
                <a:gd name="T27" fmla="*/ 131 h 266"/>
                <a:gd name="T28" fmla="*/ 212 w 334"/>
                <a:gd name="T29" fmla="*/ 157 h 266"/>
                <a:gd name="T30" fmla="*/ 300 w 334"/>
                <a:gd name="T31" fmla="*/ 0 h 266"/>
                <a:gd name="T32" fmla="*/ 34 w 334"/>
                <a:gd name="T33" fmla="*/ 0 h 266"/>
                <a:gd name="T34" fmla="*/ 0 w 334"/>
                <a:gd name="T35" fmla="*/ 33 h 266"/>
                <a:gd name="T36" fmla="*/ 0 w 334"/>
                <a:gd name="T37" fmla="*/ 233 h 266"/>
                <a:gd name="T38" fmla="*/ 34 w 334"/>
                <a:gd name="T39" fmla="*/ 266 h 266"/>
                <a:gd name="T40" fmla="*/ 300 w 334"/>
                <a:gd name="T41" fmla="*/ 266 h 266"/>
                <a:gd name="T42" fmla="*/ 334 w 334"/>
                <a:gd name="T43" fmla="*/ 233 h 266"/>
                <a:gd name="T44" fmla="*/ 334 w 334"/>
                <a:gd name="T45" fmla="*/ 33 h 266"/>
                <a:gd name="T46" fmla="*/ 300 w 334"/>
                <a:gd name="T47" fmla="*/ 0 h 266"/>
                <a:gd name="T48" fmla="*/ 300 w 334"/>
                <a:gd name="T49" fmla="*/ 139 h 266"/>
                <a:gd name="T50" fmla="*/ 275 w 334"/>
                <a:gd name="T51" fmla="*/ 199 h 266"/>
                <a:gd name="T52" fmla="*/ 261 w 334"/>
                <a:gd name="T53" fmla="*/ 185 h 266"/>
                <a:gd name="T54" fmla="*/ 253 w 334"/>
                <a:gd name="T55" fmla="*/ 194 h 266"/>
                <a:gd name="T56" fmla="*/ 267 w 334"/>
                <a:gd name="T57" fmla="*/ 208 h 266"/>
                <a:gd name="T58" fmla="*/ 206 w 334"/>
                <a:gd name="T59" fmla="*/ 233 h 266"/>
                <a:gd name="T60" fmla="*/ 206 w 334"/>
                <a:gd name="T61" fmla="*/ 213 h 266"/>
                <a:gd name="T62" fmla="*/ 194 w 334"/>
                <a:gd name="T63" fmla="*/ 213 h 266"/>
                <a:gd name="T64" fmla="*/ 194 w 334"/>
                <a:gd name="T65" fmla="*/ 233 h 266"/>
                <a:gd name="T66" fmla="*/ 134 w 334"/>
                <a:gd name="T67" fmla="*/ 208 h 266"/>
                <a:gd name="T68" fmla="*/ 148 w 334"/>
                <a:gd name="T69" fmla="*/ 194 h 266"/>
                <a:gd name="T70" fmla="*/ 139 w 334"/>
                <a:gd name="T71" fmla="*/ 185 h 266"/>
                <a:gd name="T72" fmla="*/ 126 w 334"/>
                <a:gd name="T73" fmla="*/ 199 h 266"/>
                <a:gd name="T74" fmla="*/ 101 w 334"/>
                <a:gd name="T75" fmla="*/ 139 h 266"/>
                <a:gd name="T76" fmla="*/ 120 w 334"/>
                <a:gd name="T77" fmla="*/ 139 h 266"/>
                <a:gd name="T78" fmla="*/ 120 w 334"/>
                <a:gd name="T79" fmla="*/ 127 h 266"/>
                <a:gd name="T80" fmla="*/ 101 w 334"/>
                <a:gd name="T81" fmla="*/ 127 h 266"/>
                <a:gd name="T82" fmla="*/ 126 w 334"/>
                <a:gd name="T83" fmla="*/ 67 h 266"/>
                <a:gd name="T84" fmla="*/ 139 w 334"/>
                <a:gd name="T85" fmla="*/ 81 h 266"/>
                <a:gd name="T86" fmla="*/ 148 w 334"/>
                <a:gd name="T87" fmla="*/ 72 h 266"/>
                <a:gd name="T88" fmla="*/ 134 w 334"/>
                <a:gd name="T89" fmla="*/ 58 h 266"/>
                <a:gd name="T90" fmla="*/ 194 w 334"/>
                <a:gd name="T91" fmla="*/ 33 h 266"/>
                <a:gd name="T92" fmla="*/ 194 w 334"/>
                <a:gd name="T93" fmla="*/ 53 h 266"/>
                <a:gd name="T94" fmla="*/ 206 w 334"/>
                <a:gd name="T95" fmla="*/ 53 h 266"/>
                <a:gd name="T96" fmla="*/ 206 w 334"/>
                <a:gd name="T97" fmla="*/ 33 h 266"/>
                <a:gd name="T98" fmla="*/ 267 w 334"/>
                <a:gd name="T99" fmla="*/ 58 h 266"/>
                <a:gd name="T100" fmla="*/ 253 w 334"/>
                <a:gd name="T101" fmla="*/ 72 h 266"/>
                <a:gd name="T102" fmla="*/ 261 w 334"/>
                <a:gd name="T103" fmla="*/ 81 h 266"/>
                <a:gd name="T104" fmla="*/ 275 w 334"/>
                <a:gd name="T105" fmla="*/ 67 h 266"/>
                <a:gd name="T106" fmla="*/ 300 w 334"/>
                <a:gd name="T107" fmla="*/ 127 h 266"/>
                <a:gd name="T108" fmla="*/ 280 w 334"/>
                <a:gd name="T109" fmla="*/ 127 h 266"/>
                <a:gd name="T110" fmla="*/ 280 w 334"/>
                <a:gd name="T111" fmla="*/ 139 h 266"/>
                <a:gd name="T112" fmla="*/ 300 w 334"/>
                <a:gd name="T113" fmla="*/ 139 h 266"/>
                <a:gd name="T114" fmla="*/ 34 w 334"/>
                <a:gd name="T115" fmla="*/ 166 h 266"/>
                <a:gd name="T116" fmla="*/ 34 w 334"/>
                <a:gd name="T117" fmla="*/ 100 h 266"/>
                <a:gd name="T118" fmla="*/ 67 w 334"/>
                <a:gd name="T119" fmla="*/ 133 h 266"/>
                <a:gd name="T120" fmla="*/ 34 w 334"/>
                <a:gd name="T121" fmla="*/ 1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4" h="266">
                  <a:moveTo>
                    <a:pt x="200" y="75"/>
                  </a:moveTo>
                  <a:cubicBezTo>
                    <a:pt x="169" y="75"/>
                    <a:pt x="142" y="101"/>
                    <a:pt x="142" y="133"/>
                  </a:cubicBezTo>
                  <a:cubicBezTo>
                    <a:pt x="142" y="165"/>
                    <a:pt x="169" y="191"/>
                    <a:pt x="200" y="191"/>
                  </a:cubicBezTo>
                  <a:cubicBezTo>
                    <a:pt x="232" y="191"/>
                    <a:pt x="259" y="165"/>
                    <a:pt x="259" y="133"/>
                  </a:cubicBezTo>
                  <a:cubicBezTo>
                    <a:pt x="259" y="101"/>
                    <a:pt x="232" y="75"/>
                    <a:pt x="200" y="75"/>
                  </a:cubicBezTo>
                  <a:close/>
                  <a:moveTo>
                    <a:pt x="212" y="157"/>
                  </a:moveTo>
                  <a:cubicBezTo>
                    <a:pt x="212" y="157"/>
                    <a:pt x="212" y="157"/>
                    <a:pt x="202" y="157"/>
                  </a:cubicBezTo>
                  <a:cubicBezTo>
                    <a:pt x="202" y="157"/>
                    <a:pt x="202" y="157"/>
                    <a:pt x="199" y="157"/>
                  </a:cubicBezTo>
                  <a:cubicBezTo>
                    <a:pt x="199" y="157"/>
                    <a:pt x="199" y="157"/>
                    <a:pt x="189" y="157"/>
                  </a:cubicBezTo>
                  <a:cubicBezTo>
                    <a:pt x="189" y="157"/>
                    <a:pt x="189" y="157"/>
                    <a:pt x="196" y="131"/>
                  </a:cubicBezTo>
                  <a:cubicBezTo>
                    <a:pt x="192" y="130"/>
                    <a:pt x="188" y="125"/>
                    <a:pt x="188" y="120"/>
                  </a:cubicBezTo>
                  <a:cubicBezTo>
                    <a:pt x="188" y="114"/>
                    <a:pt x="194" y="109"/>
                    <a:pt x="200" y="109"/>
                  </a:cubicBezTo>
                  <a:cubicBezTo>
                    <a:pt x="207" y="109"/>
                    <a:pt x="212" y="114"/>
                    <a:pt x="212" y="120"/>
                  </a:cubicBezTo>
                  <a:cubicBezTo>
                    <a:pt x="212" y="125"/>
                    <a:pt x="209" y="130"/>
                    <a:pt x="205" y="131"/>
                  </a:cubicBezTo>
                  <a:cubicBezTo>
                    <a:pt x="205" y="131"/>
                    <a:pt x="205" y="131"/>
                    <a:pt x="212" y="157"/>
                  </a:cubicBezTo>
                  <a:close/>
                  <a:moveTo>
                    <a:pt x="300" y="0"/>
                  </a:moveTo>
                  <a:cubicBezTo>
                    <a:pt x="34" y="0"/>
                    <a:pt x="34" y="0"/>
                    <a:pt x="34" y="0"/>
                  </a:cubicBezTo>
                  <a:cubicBezTo>
                    <a:pt x="15" y="0"/>
                    <a:pt x="0" y="15"/>
                    <a:pt x="0" y="33"/>
                  </a:cubicBezTo>
                  <a:cubicBezTo>
                    <a:pt x="0" y="233"/>
                    <a:pt x="0" y="233"/>
                    <a:pt x="0" y="233"/>
                  </a:cubicBezTo>
                  <a:cubicBezTo>
                    <a:pt x="0" y="251"/>
                    <a:pt x="15" y="266"/>
                    <a:pt x="34" y="266"/>
                  </a:cubicBezTo>
                  <a:cubicBezTo>
                    <a:pt x="300" y="266"/>
                    <a:pt x="300" y="266"/>
                    <a:pt x="300" y="266"/>
                  </a:cubicBezTo>
                  <a:cubicBezTo>
                    <a:pt x="319" y="266"/>
                    <a:pt x="334" y="251"/>
                    <a:pt x="334" y="233"/>
                  </a:cubicBezTo>
                  <a:cubicBezTo>
                    <a:pt x="334" y="33"/>
                    <a:pt x="334" y="33"/>
                    <a:pt x="334" y="33"/>
                  </a:cubicBezTo>
                  <a:cubicBezTo>
                    <a:pt x="334" y="15"/>
                    <a:pt x="319" y="0"/>
                    <a:pt x="300" y="0"/>
                  </a:cubicBezTo>
                  <a:close/>
                  <a:moveTo>
                    <a:pt x="300" y="139"/>
                  </a:moveTo>
                  <a:cubicBezTo>
                    <a:pt x="299" y="162"/>
                    <a:pt x="290" y="183"/>
                    <a:pt x="275" y="199"/>
                  </a:cubicBezTo>
                  <a:cubicBezTo>
                    <a:pt x="261" y="185"/>
                    <a:pt x="261" y="185"/>
                    <a:pt x="261" y="185"/>
                  </a:cubicBezTo>
                  <a:cubicBezTo>
                    <a:pt x="253" y="194"/>
                    <a:pt x="253" y="194"/>
                    <a:pt x="253" y="194"/>
                  </a:cubicBezTo>
                  <a:cubicBezTo>
                    <a:pt x="267" y="208"/>
                    <a:pt x="267" y="208"/>
                    <a:pt x="267" y="208"/>
                  </a:cubicBezTo>
                  <a:cubicBezTo>
                    <a:pt x="250" y="222"/>
                    <a:pt x="229" y="231"/>
                    <a:pt x="206" y="233"/>
                  </a:cubicBezTo>
                  <a:cubicBezTo>
                    <a:pt x="206" y="213"/>
                    <a:pt x="206" y="213"/>
                    <a:pt x="206" y="213"/>
                  </a:cubicBezTo>
                  <a:cubicBezTo>
                    <a:pt x="194" y="213"/>
                    <a:pt x="194" y="213"/>
                    <a:pt x="194" y="213"/>
                  </a:cubicBezTo>
                  <a:cubicBezTo>
                    <a:pt x="194" y="233"/>
                    <a:pt x="194" y="233"/>
                    <a:pt x="194" y="233"/>
                  </a:cubicBezTo>
                  <a:cubicBezTo>
                    <a:pt x="171" y="231"/>
                    <a:pt x="150" y="222"/>
                    <a:pt x="134" y="208"/>
                  </a:cubicBezTo>
                  <a:cubicBezTo>
                    <a:pt x="148" y="194"/>
                    <a:pt x="148" y="194"/>
                    <a:pt x="148" y="194"/>
                  </a:cubicBezTo>
                  <a:cubicBezTo>
                    <a:pt x="139" y="185"/>
                    <a:pt x="139" y="185"/>
                    <a:pt x="139" y="185"/>
                  </a:cubicBezTo>
                  <a:cubicBezTo>
                    <a:pt x="126" y="199"/>
                    <a:pt x="126" y="199"/>
                    <a:pt x="126" y="199"/>
                  </a:cubicBezTo>
                  <a:cubicBezTo>
                    <a:pt x="111" y="183"/>
                    <a:pt x="102" y="162"/>
                    <a:pt x="101" y="139"/>
                  </a:cubicBezTo>
                  <a:cubicBezTo>
                    <a:pt x="120" y="139"/>
                    <a:pt x="120" y="139"/>
                    <a:pt x="120" y="139"/>
                  </a:cubicBezTo>
                  <a:cubicBezTo>
                    <a:pt x="120" y="127"/>
                    <a:pt x="120" y="127"/>
                    <a:pt x="120" y="127"/>
                  </a:cubicBezTo>
                  <a:cubicBezTo>
                    <a:pt x="101" y="127"/>
                    <a:pt x="101" y="127"/>
                    <a:pt x="101" y="127"/>
                  </a:cubicBezTo>
                  <a:cubicBezTo>
                    <a:pt x="102" y="104"/>
                    <a:pt x="111" y="83"/>
                    <a:pt x="126" y="67"/>
                  </a:cubicBezTo>
                  <a:cubicBezTo>
                    <a:pt x="139" y="81"/>
                    <a:pt x="139" y="81"/>
                    <a:pt x="139" y="81"/>
                  </a:cubicBezTo>
                  <a:cubicBezTo>
                    <a:pt x="148" y="72"/>
                    <a:pt x="148" y="72"/>
                    <a:pt x="148" y="72"/>
                  </a:cubicBezTo>
                  <a:cubicBezTo>
                    <a:pt x="134" y="58"/>
                    <a:pt x="134" y="58"/>
                    <a:pt x="134" y="58"/>
                  </a:cubicBezTo>
                  <a:cubicBezTo>
                    <a:pt x="150" y="44"/>
                    <a:pt x="171" y="35"/>
                    <a:pt x="194" y="33"/>
                  </a:cubicBezTo>
                  <a:cubicBezTo>
                    <a:pt x="194" y="53"/>
                    <a:pt x="194" y="53"/>
                    <a:pt x="194" y="53"/>
                  </a:cubicBezTo>
                  <a:cubicBezTo>
                    <a:pt x="206" y="53"/>
                    <a:pt x="206" y="53"/>
                    <a:pt x="206" y="53"/>
                  </a:cubicBezTo>
                  <a:cubicBezTo>
                    <a:pt x="206" y="33"/>
                    <a:pt x="206" y="33"/>
                    <a:pt x="206" y="33"/>
                  </a:cubicBezTo>
                  <a:cubicBezTo>
                    <a:pt x="229" y="35"/>
                    <a:pt x="250" y="44"/>
                    <a:pt x="267" y="58"/>
                  </a:cubicBezTo>
                  <a:cubicBezTo>
                    <a:pt x="253" y="72"/>
                    <a:pt x="253" y="72"/>
                    <a:pt x="253" y="72"/>
                  </a:cubicBezTo>
                  <a:cubicBezTo>
                    <a:pt x="261" y="81"/>
                    <a:pt x="261" y="81"/>
                    <a:pt x="261" y="81"/>
                  </a:cubicBezTo>
                  <a:cubicBezTo>
                    <a:pt x="275" y="67"/>
                    <a:pt x="275" y="67"/>
                    <a:pt x="275" y="67"/>
                  </a:cubicBezTo>
                  <a:cubicBezTo>
                    <a:pt x="290" y="83"/>
                    <a:pt x="299" y="104"/>
                    <a:pt x="300" y="127"/>
                  </a:cubicBezTo>
                  <a:cubicBezTo>
                    <a:pt x="280" y="127"/>
                    <a:pt x="280" y="127"/>
                    <a:pt x="280" y="127"/>
                  </a:cubicBezTo>
                  <a:cubicBezTo>
                    <a:pt x="280" y="139"/>
                    <a:pt x="280" y="139"/>
                    <a:pt x="280" y="139"/>
                  </a:cubicBezTo>
                  <a:lnTo>
                    <a:pt x="300" y="139"/>
                  </a:lnTo>
                  <a:close/>
                  <a:moveTo>
                    <a:pt x="34" y="166"/>
                  </a:moveTo>
                  <a:cubicBezTo>
                    <a:pt x="34" y="100"/>
                    <a:pt x="34" y="100"/>
                    <a:pt x="34" y="100"/>
                  </a:cubicBezTo>
                  <a:cubicBezTo>
                    <a:pt x="67" y="133"/>
                    <a:pt x="67" y="133"/>
                    <a:pt x="67" y="133"/>
                  </a:cubicBezTo>
                  <a:lnTo>
                    <a:pt x="34" y="166"/>
                  </a:ln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lnSpc>
                  <a:spcPct val="90000"/>
                </a:lnSpc>
                <a:defRPr/>
              </a:pPr>
              <a:endParaRPr lang="en-US" sz="1765" kern="0">
                <a:solidFill>
                  <a:srgbClr val="505050"/>
                </a:solidFill>
              </a:endParaRPr>
            </a:p>
          </p:txBody>
        </p:sp>
      </p:grpSp>
      <p:grpSp>
        <p:nvGrpSpPr>
          <p:cNvPr id="318" name="Group 19"/>
          <p:cNvGrpSpPr/>
          <p:nvPr/>
        </p:nvGrpSpPr>
        <p:grpSpPr>
          <a:xfrm>
            <a:off x="6245405" y="1200080"/>
            <a:ext cx="5649034" cy="4330982"/>
            <a:chOff x="5197642" y="2731167"/>
            <a:chExt cx="4811507" cy="3856881"/>
          </a:xfrm>
        </p:grpSpPr>
        <p:sp>
          <p:nvSpPr>
            <p:cNvPr id="319" name="Rectangle 20"/>
            <p:cNvSpPr/>
            <p:nvPr/>
          </p:nvSpPr>
          <p:spPr>
            <a:xfrm>
              <a:off x="5197642" y="5316209"/>
              <a:ext cx="4750505" cy="1271839"/>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582594" tIns="143407" rIns="179259" bIns="143407" numCol="1" spcCol="0" rtlCol="0" fromWordArt="0" anchor="b" anchorCtr="0" forceAA="0" compatLnSpc="1">
              <a:prstTxWarp prst="textNoShape">
                <a:avLst/>
              </a:prstTxWarp>
              <a:noAutofit/>
            </a:bodyPr>
            <a:lstStyle/>
            <a:p>
              <a:pPr defTabSz="914192">
                <a:lnSpc>
                  <a:spcPct val="90000"/>
                </a:lnSpc>
                <a:defRPr/>
              </a:pPr>
              <a:r>
                <a:rPr lang="en-US" sz="2353" b="1" kern="0" dirty="0">
                  <a:gradFill>
                    <a:gsLst>
                      <a:gs pos="92373">
                        <a:srgbClr val="505050"/>
                      </a:gs>
                      <a:gs pos="64000">
                        <a:srgbClr val="505050"/>
                      </a:gs>
                    </a:gsLst>
                    <a:lin ang="5400000" scaled="0"/>
                  </a:gradFill>
                  <a:latin typeface="Segoe UI Light"/>
                </a:rPr>
                <a:t>Storage</a:t>
              </a:r>
              <a:endParaRPr lang="en-US" sz="2400" b="1" kern="0" dirty="0">
                <a:gradFill>
                  <a:gsLst>
                    <a:gs pos="92373">
                      <a:srgbClr val="505050"/>
                    </a:gs>
                    <a:gs pos="64000">
                      <a:srgbClr val="505050"/>
                    </a:gs>
                  </a:gsLst>
                  <a:lin ang="5400000" scaled="0"/>
                </a:gradFill>
                <a:latin typeface="Segoe UI Light"/>
              </a:endParaRPr>
            </a:p>
          </p:txBody>
        </p:sp>
        <p:sp>
          <p:nvSpPr>
            <p:cNvPr id="320" name="Rectangle 21"/>
            <p:cNvSpPr/>
            <p:nvPr/>
          </p:nvSpPr>
          <p:spPr bwMode="auto">
            <a:xfrm>
              <a:off x="5265536" y="5407997"/>
              <a:ext cx="1480099" cy="593822"/>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1" name="Rectangle 22"/>
            <p:cNvSpPr/>
            <p:nvPr/>
          </p:nvSpPr>
          <p:spPr bwMode="auto">
            <a:xfrm>
              <a:off x="6779582" y="5407997"/>
              <a:ext cx="1547993" cy="593822"/>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2" name="Rectangle 24"/>
            <p:cNvSpPr/>
            <p:nvPr/>
          </p:nvSpPr>
          <p:spPr bwMode="auto">
            <a:xfrm>
              <a:off x="8366207" y="5407997"/>
              <a:ext cx="1512875" cy="593822"/>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3" name="Rectangle 25"/>
            <p:cNvSpPr/>
            <p:nvPr/>
          </p:nvSpPr>
          <p:spPr>
            <a:xfrm>
              <a:off x="5197642" y="4290547"/>
              <a:ext cx="3129934" cy="857981"/>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a:gradFill>
                    <a:gsLst>
                      <a:gs pos="9322">
                        <a:srgbClr val="505050"/>
                      </a:gs>
                      <a:gs pos="21186">
                        <a:srgbClr val="505050"/>
                      </a:gs>
                    </a:gsLst>
                    <a:lin ang="5400000" scaled="1"/>
                  </a:gradFill>
                  <a:latin typeface="Segoe UI Light"/>
                </a:rPr>
                <a:t>HOST without TPM (generic host)</a:t>
              </a:r>
            </a:p>
          </p:txBody>
        </p:sp>
        <p:sp>
          <p:nvSpPr>
            <p:cNvPr id="324" name="Rectangle 27"/>
            <p:cNvSpPr/>
            <p:nvPr/>
          </p:nvSpPr>
          <p:spPr>
            <a:xfrm>
              <a:off x="5984312" y="5564737"/>
              <a:ext cx="678944" cy="265748"/>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sp>
          <p:nvSpPr>
            <p:cNvPr id="325" name="Rectangle 28"/>
            <p:cNvSpPr/>
            <p:nvPr/>
          </p:nvSpPr>
          <p:spPr>
            <a:xfrm>
              <a:off x="8363865" y="4290547"/>
              <a:ext cx="1584282" cy="857981"/>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a:gradFill>
                    <a:gsLst>
                      <a:gs pos="9322">
                        <a:srgbClr val="505050"/>
                      </a:gs>
                      <a:gs pos="21186">
                        <a:srgbClr val="505050"/>
                      </a:gs>
                    </a:gsLst>
                    <a:lin ang="5400000" scaled="1"/>
                  </a:gradFill>
                  <a:latin typeface="Segoe UI Light"/>
                </a:rPr>
                <a:t>HOST with TPM</a:t>
              </a:r>
            </a:p>
          </p:txBody>
        </p:sp>
        <p:grpSp>
          <p:nvGrpSpPr>
            <p:cNvPr id="326" name="Group 29"/>
            <p:cNvGrpSpPr/>
            <p:nvPr/>
          </p:nvGrpSpPr>
          <p:grpSpPr>
            <a:xfrm>
              <a:off x="7834759" y="4802782"/>
              <a:ext cx="419957" cy="447295"/>
              <a:chOff x="1173477" y="2822066"/>
              <a:chExt cx="753172" cy="706237"/>
            </a:xfrm>
          </p:grpSpPr>
          <p:sp>
            <p:nvSpPr>
              <p:cNvPr id="381" name="Oval 107"/>
              <p:cNvSpPr/>
              <p:nvPr/>
            </p:nvSpPr>
            <p:spPr bwMode="auto">
              <a:xfrm>
                <a:off x="1173477" y="2822066"/>
                <a:ext cx="753172" cy="706237"/>
              </a:xfrm>
              <a:prstGeom prst="ellipse">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82" name="Freeform 5"/>
              <p:cNvSpPr>
                <a:spLocks noChangeAspect="1" noEditPoints="1"/>
              </p:cNvSpPr>
              <p:nvPr/>
            </p:nvSpPr>
            <p:spPr bwMode="auto">
              <a:xfrm>
                <a:off x="1349643" y="2987732"/>
                <a:ext cx="400839" cy="374904"/>
              </a:xfrm>
              <a:custGeom>
                <a:avLst/>
                <a:gdLst>
                  <a:gd name="T0" fmla="*/ 61 w 329"/>
                  <a:gd name="T1" fmla="*/ 67 h 328"/>
                  <a:gd name="T2" fmla="*/ 261 w 329"/>
                  <a:gd name="T3" fmla="*/ 266 h 328"/>
                  <a:gd name="T4" fmla="*/ 261 w 329"/>
                  <a:gd name="T5" fmla="*/ 60 h 328"/>
                  <a:gd name="T6" fmla="*/ 329 w 329"/>
                  <a:gd name="T7" fmla="*/ 109 h 328"/>
                  <a:gd name="T8" fmla="*/ 276 w 329"/>
                  <a:gd name="T9" fmla="*/ 109 h 328"/>
                  <a:gd name="T10" fmla="*/ 323 w 329"/>
                  <a:gd name="T11" fmla="*/ 123 h 328"/>
                  <a:gd name="T12" fmla="*/ 329 w 329"/>
                  <a:gd name="T13" fmla="*/ 167 h 328"/>
                  <a:gd name="T14" fmla="*/ 282 w 329"/>
                  <a:gd name="T15" fmla="*/ 153 h 328"/>
                  <a:gd name="T16" fmla="*/ 282 w 329"/>
                  <a:gd name="T17" fmla="*/ 174 h 328"/>
                  <a:gd name="T18" fmla="*/ 323 w 329"/>
                  <a:gd name="T19" fmla="*/ 224 h 328"/>
                  <a:gd name="T20" fmla="*/ 323 w 329"/>
                  <a:gd name="T21" fmla="*/ 203 h 328"/>
                  <a:gd name="T22" fmla="*/ 276 w 329"/>
                  <a:gd name="T23" fmla="*/ 217 h 328"/>
                  <a:gd name="T24" fmla="*/ 323 w 329"/>
                  <a:gd name="T25" fmla="*/ 224 h 328"/>
                  <a:gd name="T26" fmla="*/ 110 w 329"/>
                  <a:gd name="T27" fmla="*/ 0 h 328"/>
                  <a:gd name="T28" fmla="*/ 110 w 329"/>
                  <a:gd name="T29" fmla="*/ 53 h 328"/>
                  <a:gd name="T30" fmla="*/ 124 w 329"/>
                  <a:gd name="T31" fmla="*/ 6 h 328"/>
                  <a:gd name="T32" fmla="*/ 168 w 329"/>
                  <a:gd name="T33" fmla="*/ 0 h 328"/>
                  <a:gd name="T34" fmla="*/ 154 w 329"/>
                  <a:gd name="T35" fmla="*/ 47 h 328"/>
                  <a:gd name="T36" fmla="*/ 174 w 329"/>
                  <a:gd name="T37" fmla="*/ 47 h 328"/>
                  <a:gd name="T38" fmla="*/ 225 w 329"/>
                  <a:gd name="T39" fmla="*/ 6 h 328"/>
                  <a:gd name="T40" fmla="*/ 204 w 329"/>
                  <a:gd name="T41" fmla="*/ 6 h 328"/>
                  <a:gd name="T42" fmla="*/ 218 w 329"/>
                  <a:gd name="T43" fmla="*/ 53 h 328"/>
                  <a:gd name="T44" fmla="*/ 225 w 329"/>
                  <a:gd name="T45" fmla="*/ 6 h 328"/>
                  <a:gd name="T46" fmla="*/ 54 w 329"/>
                  <a:gd name="T47" fmla="*/ 109 h 328"/>
                  <a:gd name="T48" fmla="*/ 0 w 329"/>
                  <a:gd name="T49" fmla="*/ 109 h 328"/>
                  <a:gd name="T50" fmla="*/ 48 w 329"/>
                  <a:gd name="T51" fmla="*/ 123 h 328"/>
                  <a:gd name="T52" fmla="*/ 54 w 329"/>
                  <a:gd name="T53" fmla="*/ 167 h 328"/>
                  <a:gd name="T54" fmla="*/ 6 w 329"/>
                  <a:gd name="T55" fmla="*/ 153 h 328"/>
                  <a:gd name="T56" fmla="*/ 6 w 329"/>
                  <a:gd name="T57" fmla="*/ 174 h 328"/>
                  <a:gd name="T58" fmla="*/ 48 w 329"/>
                  <a:gd name="T59" fmla="*/ 224 h 328"/>
                  <a:gd name="T60" fmla="*/ 48 w 329"/>
                  <a:gd name="T61" fmla="*/ 203 h 328"/>
                  <a:gd name="T62" fmla="*/ 0 w 329"/>
                  <a:gd name="T63" fmla="*/ 217 h 328"/>
                  <a:gd name="T64" fmla="*/ 48 w 329"/>
                  <a:gd name="T65" fmla="*/ 224 h 328"/>
                  <a:gd name="T66" fmla="*/ 110 w 329"/>
                  <a:gd name="T67" fmla="*/ 274 h 328"/>
                  <a:gd name="T68" fmla="*/ 110 w 329"/>
                  <a:gd name="T69" fmla="*/ 328 h 328"/>
                  <a:gd name="T70" fmla="*/ 124 w 329"/>
                  <a:gd name="T71" fmla="*/ 280 h 328"/>
                  <a:gd name="T72" fmla="*/ 168 w 329"/>
                  <a:gd name="T73" fmla="*/ 274 h 328"/>
                  <a:gd name="T74" fmla="*/ 154 w 329"/>
                  <a:gd name="T75" fmla="*/ 321 h 328"/>
                  <a:gd name="T76" fmla="*/ 174 w 329"/>
                  <a:gd name="T77" fmla="*/ 321 h 328"/>
                  <a:gd name="T78" fmla="*/ 225 w 329"/>
                  <a:gd name="T79" fmla="*/ 280 h 328"/>
                  <a:gd name="T80" fmla="*/ 204 w 329"/>
                  <a:gd name="T81" fmla="*/ 280 h 328"/>
                  <a:gd name="T82" fmla="*/ 218 w 329"/>
                  <a:gd name="T83" fmla="*/ 328 h 328"/>
                  <a:gd name="T84" fmla="*/ 225 w 329"/>
                  <a:gd name="T85" fmla="*/ 28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9" h="328">
                    <a:moveTo>
                      <a:pt x="261" y="60"/>
                    </a:moveTo>
                    <a:cubicBezTo>
                      <a:pt x="261" y="60"/>
                      <a:pt x="261" y="60"/>
                      <a:pt x="68" y="60"/>
                    </a:cubicBezTo>
                    <a:cubicBezTo>
                      <a:pt x="64" y="60"/>
                      <a:pt x="61" y="63"/>
                      <a:pt x="61" y="67"/>
                    </a:cubicBezTo>
                    <a:cubicBezTo>
                      <a:pt x="61" y="67"/>
                      <a:pt x="61" y="67"/>
                      <a:pt x="61" y="259"/>
                    </a:cubicBezTo>
                    <a:cubicBezTo>
                      <a:pt x="61" y="263"/>
                      <a:pt x="64" y="266"/>
                      <a:pt x="68" y="266"/>
                    </a:cubicBezTo>
                    <a:cubicBezTo>
                      <a:pt x="68" y="266"/>
                      <a:pt x="68" y="266"/>
                      <a:pt x="261" y="266"/>
                    </a:cubicBezTo>
                    <a:cubicBezTo>
                      <a:pt x="265" y="266"/>
                      <a:pt x="267" y="263"/>
                      <a:pt x="267" y="259"/>
                    </a:cubicBezTo>
                    <a:cubicBezTo>
                      <a:pt x="267" y="259"/>
                      <a:pt x="267" y="259"/>
                      <a:pt x="267" y="67"/>
                    </a:cubicBezTo>
                    <a:cubicBezTo>
                      <a:pt x="267" y="63"/>
                      <a:pt x="265" y="60"/>
                      <a:pt x="261" y="60"/>
                    </a:cubicBezTo>
                    <a:close/>
                    <a:moveTo>
                      <a:pt x="323" y="123"/>
                    </a:moveTo>
                    <a:cubicBezTo>
                      <a:pt x="327" y="123"/>
                      <a:pt x="329" y="120"/>
                      <a:pt x="329" y="116"/>
                    </a:cubicBezTo>
                    <a:cubicBezTo>
                      <a:pt x="329" y="109"/>
                      <a:pt x="329" y="109"/>
                      <a:pt x="329" y="109"/>
                    </a:cubicBezTo>
                    <a:cubicBezTo>
                      <a:pt x="329" y="106"/>
                      <a:pt x="327" y="103"/>
                      <a:pt x="323" y="103"/>
                    </a:cubicBezTo>
                    <a:cubicBezTo>
                      <a:pt x="282" y="103"/>
                      <a:pt x="282" y="103"/>
                      <a:pt x="282" y="103"/>
                    </a:cubicBezTo>
                    <a:cubicBezTo>
                      <a:pt x="279" y="103"/>
                      <a:pt x="276" y="106"/>
                      <a:pt x="276" y="109"/>
                    </a:cubicBezTo>
                    <a:cubicBezTo>
                      <a:pt x="276" y="116"/>
                      <a:pt x="276" y="116"/>
                      <a:pt x="276" y="116"/>
                    </a:cubicBezTo>
                    <a:cubicBezTo>
                      <a:pt x="276" y="120"/>
                      <a:pt x="279" y="123"/>
                      <a:pt x="282" y="123"/>
                    </a:cubicBezTo>
                    <a:cubicBezTo>
                      <a:pt x="323" y="123"/>
                      <a:pt x="323" y="123"/>
                      <a:pt x="323" y="123"/>
                    </a:cubicBezTo>
                    <a:cubicBezTo>
                      <a:pt x="323" y="123"/>
                      <a:pt x="323" y="123"/>
                      <a:pt x="323" y="123"/>
                    </a:cubicBezTo>
                    <a:close/>
                    <a:moveTo>
                      <a:pt x="323" y="174"/>
                    </a:moveTo>
                    <a:cubicBezTo>
                      <a:pt x="327" y="174"/>
                      <a:pt x="329" y="171"/>
                      <a:pt x="329" y="167"/>
                    </a:cubicBezTo>
                    <a:cubicBezTo>
                      <a:pt x="329" y="160"/>
                      <a:pt x="329" y="160"/>
                      <a:pt x="329" y="160"/>
                    </a:cubicBezTo>
                    <a:cubicBezTo>
                      <a:pt x="329" y="156"/>
                      <a:pt x="327" y="153"/>
                      <a:pt x="323" y="153"/>
                    </a:cubicBezTo>
                    <a:cubicBezTo>
                      <a:pt x="282" y="153"/>
                      <a:pt x="282" y="153"/>
                      <a:pt x="282" y="153"/>
                    </a:cubicBezTo>
                    <a:cubicBezTo>
                      <a:pt x="279" y="153"/>
                      <a:pt x="276" y="156"/>
                      <a:pt x="276" y="160"/>
                    </a:cubicBezTo>
                    <a:cubicBezTo>
                      <a:pt x="276" y="167"/>
                      <a:pt x="276" y="167"/>
                      <a:pt x="276" y="167"/>
                    </a:cubicBezTo>
                    <a:cubicBezTo>
                      <a:pt x="276" y="171"/>
                      <a:pt x="279" y="174"/>
                      <a:pt x="282" y="174"/>
                    </a:cubicBezTo>
                    <a:cubicBezTo>
                      <a:pt x="323" y="174"/>
                      <a:pt x="323" y="174"/>
                      <a:pt x="323" y="174"/>
                    </a:cubicBezTo>
                    <a:cubicBezTo>
                      <a:pt x="323" y="174"/>
                      <a:pt x="323" y="174"/>
                      <a:pt x="323" y="174"/>
                    </a:cubicBezTo>
                    <a:close/>
                    <a:moveTo>
                      <a:pt x="323" y="224"/>
                    </a:moveTo>
                    <a:cubicBezTo>
                      <a:pt x="327" y="224"/>
                      <a:pt x="329" y="220"/>
                      <a:pt x="329" y="217"/>
                    </a:cubicBezTo>
                    <a:cubicBezTo>
                      <a:pt x="329" y="210"/>
                      <a:pt x="329" y="210"/>
                      <a:pt x="329" y="210"/>
                    </a:cubicBezTo>
                    <a:cubicBezTo>
                      <a:pt x="329" y="207"/>
                      <a:pt x="327" y="203"/>
                      <a:pt x="323" y="203"/>
                    </a:cubicBezTo>
                    <a:cubicBezTo>
                      <a:pt x="282" y="203"/>
                      <a:pt x="282" y="203"/>
                      <a:pt x="282" y="203"/>
                    </a:cubicBezTo>
                    <a:cubicBezTo>
                      <a:pt x="279" y="203"/>
                      <a:pt x="276" y="207"/>
                      <a:pt x="276" y="210"/>
                    </a:cubicBezTo>
                    <a:cubicBezTo>
                      <a:pt x="276" y="217"/>
                      <a:pt x="276" y="217"/>
                      <a:pt x="276" y="217"/>
                    </a:cubicBezTo>
                    <a:cubicBezTo>
                      <a:pt x="276" y="220"/>
                      <a:pt x="279" y="224"/>
                      <a:pt x="282" y="224"/>
                    </a:cubicBezTo>
                    <a:cubicBezTo>
                      <a:pt x="323" y="224"/>
                      <a:pt x="323" y="224"/>
                      <a:pt x="323" y="224"/>
                    </a:cubicBezTo>
                    <a:cubicBezTo>
                      <a:pt x="323" y="224"/>
                      <a:pt x="323" y="224"/>
                      <a:pt x="323" y="224"/>
                    </a:cubicBezTo>
                    <a:close/>
                    <a:moveTo>
                      <a:pt x="124" y="6"/>
                    </a:moveTo>
                    <a:cubicBezTo>
                      <a:pt x="124" y="3"/>
                      <a:pt x="121" y="0"/>
                      <a:pt x="117" y="0"/>
                    </a:cubicBezTo>
                    <a:cubicBezTo>
                      <a:pt x="110" y="0"/>
                      <a:pt x="110" y="0"/>
                      <a:pt x="110" y="0"/>
                    </a:cubicBezTo>
                    <a:cubicBezTo>
                      <a:pt x="107" y="0"/>
                      <a:pt x="104" y="3"/>
                      <a:pt x="104" y="6"/>
                    </a:cubicBezTo>
                    <a:cubicBezTo>
                      <a:pt x="104" y="47"/>
                      <a:pt x="104" y="47"/>
                      <a:pt x="104" y="47"/>
                    </a:cubicBezTo>
                    <a:cubicBezTo>
                      <a:pt x="104" y="51"/>
                      <a:pt x="107" y="53"/>
                      <a:pt x="110" y="53"/>
                    </a:cubicBezTo>
                    <a:cubicBezTo>
                      <a:pt x="117" y="53"/>
                      <a:pt x="117" y="53"/>
                      <a:pt x="117" y="53"/>
                    </a:cubicBezTo>
                    <a:cubicBezTo>
                      <a:pt x="121" y="53"/>
                      <a:pt x="124" y="51"/>
                      <a:pt x="124" y="47"/>
                    </a:cubicBezTo>
                    <a:cubicBezTo>
                      <a:pt x="124" y="6"/>
                      <a:pt x="124" y="6"/>
                      <a:pt x="124" y="6"/>
                    </a:cubicBezTo>
                    <a:cubicBezTo>
                      <a:pt x="124" y="6"/>
                      <a:pt x="124" y="6"/>
                      <a:pt x="124" y="6"/>
                    </a:cubicBezTo>
                    <a:close/>
                    <a:moveTo>
                      <a:pt x="174" y="6"/>
                    </a:moveTo>
                    <a:cubicBezTo>
                      <a:pt x="174" y="3"/>
                      <a:pt x="171" y="0"/>
                      <a:pt x="168" y="0"/>
                    </a:cubicBezTo>
                    <a:cubicBezTo>
                      <a:pt x="161" y="0"/>
                      <a:pt x="161" y="0"/>
                      <a:pt x="161" y="0"/>
                    </a:cubicBezTo>
                    <a:cubicBezTo>
                      <a:pt x="157" y="0"/>
                      <a:pt x="154" y="3"/>
                      <a:pt x="154" y="6"/>
                    </a:cubicBezTo>
                    <a:cubicBezTo>
                      <a:pt x="154" y="47"/>
                      <a:pt x="154" y="47"/>
                      <a:pt x="154" y="47"/>
                    </a:cubicBezTo>
                    <a:cubicBezTo>
                      <a:pt x="154" y="51"/>
                      <a:pt x="157" y="53"/>
                      <a:pt x="161" y="53"/>
                    </a:cubicBezTo>
                    <a:cubicBezTo>
                      <a:pt x="168" y="53"/>
                      <a:pt x="168" y="53"/>
                      <a:pt x="168" y="53"/>
                    </a:cubicBezTo>
                    <a:cubicBezTo>
                      <a:pt x="171" y="53"/>
                      <a:pt x="174" y="51"/>
                      <a:pt x="174" y="47"/>
                    </a:cubicBezTo>
                    <a:cubicBezTo>
                      <a:pt x="174" y="6"/>
                      <a:pt x="174" y="6"/>
                      <a:pt x="174" y="6"/>
                    </a:cubicBezTo>
                    <a:cubicBezTo>
                      <a:pt x="174" y="6"/>
                      <a:pt x="174" y="6"/>
                      <a:pt x="174" y="6"/>
                    </a:cubicBezTo>
                    <a:close/>
                    <a:moveTo>
                      <a:pt x="225" y="6"/>
                    </a:moveTo>
                    <a:cubicBezTo>
                      <a:pt x="225" y="3"/>
                      <a:pt x="222" y="0"/>
                      <a:pt x="218" y="0"/>
                    </a:cubicBezTo>
                    <a:cubicBezTo>
                      <a:pt x="211" y="0"/>
                      <a:pt x="211" y="0"/>
                      <a:pt x="211" y="0"/>
                    </a:cubicBezTo>
                    <a:cubicBezTo>
                      <a:pt x="207" y="0"/>
                      <a:pt x="204" y="3"/>
                      <a:pt x="204" y="6"/>
                    </a:cubicBezTo>
                    <a:cubicBezTo>
                      <a:pt x="204" y="47"/>
                      <a:pt x="204" y="47"/>
                      <a:pt x="204" y="47"/>
                    </a:cubicBezTo>
                    <a:cubicBezTo>
                      <a:pt x="204" y="51"/>
                      <a:pt x="207" y="53"/>
                      <a:pt x="211" y="53"/>
                    </a:cubicBezTo>
                    <a:cubicBezTo>
                      <a:pt x="218" y="53"/>
                      <a:pt x="218" y="53"/>
                      <a:pt x="218" y="53"/>
                    </a:cubicBezTo>
                    <a:cubicBezTo>
                      <a:pt x="222" y="53"/>
                      <a:pt x="225" y="51"/>
                      <a:pt x="225" y="47"/>
                    </a:cubicBezTo>
                    <a:cubicBezTo>
                      <a:pt x="225" y="6"/>
                      <a:pt x="225" y="6"/>
                      <a:pt x="225" y="6"/>
                    </a:cubicBezTo>
                    <a:cubicBezTo>
                      <a:pt x="225" y="6"/>
                      <a:pt x="225" y="6"/>
                      <a:pt x="225" y="6"/>
                    </a:cubicBezTo>
                    <a:close/>
                    <a:moveTo>
                      <a:pt x="48" y="123"/>
                    </a:moveTo>
                    <a:cubicBezTo>
                      <a:pt x="51" y="123"/>
                      <a:pt x="54" y="120"/>
                      <a:pt x="54" y="116"/>
                    </a:cubicBezTo>
                    <a:cubicBezTo>
                      <a:pt x="54" y="109"/>
                      <a:pt x="54" y="109"/>
                      <a:pt x="54" y="109"/>
                    </a:cubicBezTo>
                    <a:cubicBezTo>
                      <a:pt x="54" y="106"/>
                      <a:pt x="51" y="103"/>
                      <a:pt x="48" y="103"/>
                    </a:cubicBezTo>
                    <a:cubicBezTo>
                      <a:pt x="6" y="103"/>
                      <a:pt x="6" y="103"/>
                      <a:pt x="6" y="103"/>
                    </a:cubicBezTo>
                    <a:cubicBezTo>
                      <a:pt x="3" y="103"/>
                      <a:pt x="0" y="106"/>
                      <a:pt x="0" y="109"/>
                    </a:cubicBezTo>
                    <a:cubicBezTo>
                      <a:pt x="0" y="116"/>
                      <a:pt x="0" y="116"/>
                      <a:pt x="0" y="116"/>
                    </a:cubicBezTo>
                    <a:cubicBezTo>
                      <a:pt x="0" y="120"/>
                      <a:pt x="3" y="123"/>
                      <a:pt x="6" y="123"/>
                    </a:cubicBezTo>
                    <a:cubicBezTo>
                      <a:pt x="48" y="123"/>
                      <a:pt x="48" y="123"/>
                      <a:pt x="48" y="123"/>
                    </a:cubicBezTo>
                    <a:cubicBezTo>
                      <a:pt x="48" y="123"/>
                      <a:pt x="48" y="123"/>
                      <a:pt x="48" y="123"/>
                    </a:cubicBezTo>
                    <a:close/>
                    <a:moveTo>
                      <a:pt x="48" y="174"/>
                    </a:moveTo>
                    <a:cubicBezTo>
                      <a:pt x="51" y="174"/>
                      <a:pt x="54" y="171"/>
                      <a:pt x="54" y="167"/>
                    </a:cubicBezTo>
                    <a:cubicBezTo>
                      <a:pt x="54" y="160"/>
                      <a:pt x="54" y="160"/>
                      <a:pt x="54" y="160"/>
                    </a:cubicBezTo>
                    <a:cubicBezTo>
                      <a:pt x="54" y="156"/>
                      <a:pt x="51" y="153"/>
                      <a:pt x="48" y="153"/>
                    </a:cubicBezTo>
                    <a:cubicBezTo>
                      <a:pt x="6" y="153"/>
                      <a:pt x="6" y="153"/>
                      <a:pt x="6" y="153"/>
                    </a:cubicBezTo>
                    <a:cubicBezTo>
                      <a:pt x="3" y="153"/>
                      <a:pt x="0" y="156"/>
                      <a:pt x="0" y="160"/>
                    </a:cubicBezTo>
                    <a:cubicBezTo>
                      <a:pt x="0" y="167"/>
                      <a:pt x="0" y="167"/>
                      <a:pt x="0" y="167"/>
                    </a:cubicBezTo>
                    <a:cubicBezTo>
                      <a:pt x="0" y="171"/>
                      <a:pt x="3" y="174"/>
                      <a:pt x="6" y="174"/>
                    </a:cubicBezTo>
                    <a:cubicBezTo>
                      <a:pt x="48" y="174"/>
                      <a:pt x="48" y="174"/>
                      <a:pt x="48" y="174"/>
                    </a:cubicBezTo>
                    <a:cubicBezTo>
                      <a:pt x="48" y="174"/>
                      <a:pt x="48" y="174"/>
                      <a:pt x="48" y="174"/>
                    </a:cubicBezTo>
                    <a:close/>
                    <a:moveTo>
                      <a:pt x="48" y="224"/>
                    </a:moveTo>
                    <a:cubicBezTo>
                      <a:pt x="51" y="224"/>
                      <a:pt x="54" y="220"/>
                      <a:pt x="54" y="217"/>
                    </a:cubicBezTo>
                    <a:cubicBezTo>
                      <a:pt x="54" y="210"/>
                      <a:pt x="54" y="210"/>
                      <a:pt x="54" y="210"/>
                    </a:cubicBezTo>
                    <a:cubicBezTo>
                      <a:pt x="54" y="207"/>
                      <a:pt x="51" y="203"/>
                      <a:pt x="48" y="203"/>
                    </a:cubicBezTo>
                    <a:cubicBezTo>
                      <a:pt x="6" y="203"/>
                      <a:pt x="6" y="203"/>
                      <a:pt x="6" y="203"/>
                    </a:cubicBezTo>
                    <a:cubicBezTo>
                      <a:pt x="3" y="203"/>
                      <a:pt x="0" y="207"/>
                      <a:pt x="0" y="210"/>
                    </a:cubicBezTo>
                    <a:cubicBezTo>
                      <a:pt x="0" y="217"/>
                      <a:pt x="0" y="217"/>
                      <a:pt x="0" y="217"/>
                    </a:cubicBezTo>
                    <a:cubicBezTo>
                      <a:pt x="0" y="220"/>
                      <a:pt x="3" y="224"/>
                      <a:pt x="6" y="224"/>
                    </a:cubicBezTo>
                    <a:cubicBezTo>
                      <a:pt x="48" y="224"/>
                      <a:pt x="48" y="224"/>
                      <a:pt x="48" y="224"/>
                    </a:cubicBezTo>
                    <a:cubicBezTo>
                      <a:pt x="48" y="224"/>
                      <a:pt x="48" y="224"/>
                      <a:pt x="48" y="224"/>
                    </a:cubicBezTo>
                    <a:close/>
                    <a:moveTo>
                      <a:pt x="124" y="280"/>
                    </a:moveTo>
                    <a:cubicBezTo>
                      <a:pt x="124" y="276"/>
                      <a:pt x="121" y="274"/>
                      <a:pt x="117" y="274"/>
                    </a:cubicBezTo>
                    <a:cubicBezTo>
                      <a:pt x="110" y="274"/>
                      <a:pt x="110" y="274"/>
                      <a:pt x="110" y="274"/>
                    </a:cubicBezTo>
                    <a:cubicBezTo>
                      <a:pt x="107" y="274"/>
                      <a:pt x="104" y="276"/>
                      <a:pt x="104" y="280"/>
                    </a:cubicBezTo>
                    <a:cubicBezTo>
                      <a:pt x="104" y="321"/>
                      <a:pt x="104" y="321"/>
                      <a:pt x="104" y="321"/>
                    </a:cubicBezTo>
                    <a:cubicBezTo>
                      <a:pt x="104" y="324"/>
                      <a:pt x="107" y="328"/>
                      <a:pt x="110" y="328"/>
                    </a:cubicBezTo>
                    <a:cubicBezTo>
                      <a:pt x="117" y="328"/>
                      <a:pt x="117" y="328"/>
                      <a:pt x="117" y="328"/>
                    </a:cubicBezTo>
                    <a:cubicBezTo>
                      <a:pt x="121" y="328"/>
                      <a:pt x="124" y="324"/>
                      <a:pt x="124" y="321"/>
                    </a:cubicBezTo>
                    <a:cubicBezTo>
                      <a:pt x="124" y="280"/>
                      <a:pt x="124" y="280"/>
                      <a:pt x="124" y="280"/>
                    </a:cubicBezTo>
                    <a:cubicBezTo>
                      <a:pt x="124" y="280"/>
                      <a:pt x="124" y="280"/>
                      <a:pt x="124" y="280"/>
                    </a:cubicBezTo>
                    <a:close/>
                    <a:moveTo>
                      <a:pt x="174" y="280"/>
                    </a:moveTo>
                    <a:cubicBezTo>
                      <a:pt x="174" y="276"/>
                      <a:pt x="171" y="274"/>
                      <a:pt x="168" y="274"/>
                    </a:cubicBezTo>
                    <a:cubicBezTo>
                      <a:pt x="161" y="274"/>
                      <a:pt x="161" y="274"/>
                      <a:pt x="161" y="274"/>
                    </a:cubicBezTo>
                    <a:cubicBezTo>
                      <a:pt x="157" y="274"/>
                      <a:pt x="154" y="276"/>
                      <a:pt x="154" y="280"/>
                    </a:cubicBezTo>
                    <a:cubicBezTo>
                      <a:pt x="154" y="321"/>
                      <a:pt x="154" y="321"/>
                      <a:pt x="154" y="321"/>
                    </a:cubicBezTo>
                    <a:cubicBezTo>
                      <a:pt x="154" y="324"/>
                      <a:pt x="157" y="328"/>
                      <a:pt x="161" y="328"/>
                    </a:cubicBezTo>
                    <a:cubicBezTo>
                      <a:pt x="168" y="328"/>
                      <a:pt x="168" y="328"/>
                      <a:pt x="168" y="328"/>
                    </a:cubicBezTo>
                    <a:cubicBezTo>
                      <a:pt x="171" y="328"/>
                      <a:pt x="174" y="324"/>
                      <a:pt x="174" y="321"/>
                    </a:cubicBezTo>
                    <a:cubicBezTo>
                      <a:pt x="174" y="280"/>
                      <a:pt x="174" y="280"/>
                      <a:pt x="174" y="280"/>
                    </a:cubicBezTo>
                    <a:cubicBezTo>
                      <a:pt x="174" y="280"/>
                      <a:pt x="174" y="280"/>
                      <a:pt x="174" y="280"/>
                    </a:cubicBezTo>
                    <a:close/>
                    <a:moveTo>
                      <a:pt x="225" y="280"/>
                    </a:moveTo>
                    <a:cubicBezTo>
                      <a:pt x="225" y="276"/>
                      <a:pt x="222" y="274"/>
                      <a:pt x="218" y="274"/>
                    </a:cubicBezTo>
                    <a:cubicBezTo>
                      <a:pt x="211" y="274"/>
                      <a:pt x="211" y="274"/>
                      <a:pt x="211" y="274"/>
                    </a:cubicBezTo>
                    <a:cubicBezTo>
                      <a:pt x="207" y="274"/>
                      <a:pt x="204" y="276"/>
                      <a:pt x="204" y="280"/>
                    </a:cubicBezTo>
                    <a:cubicBezTo>
                      <a:pt x="204" y="321"/>
                      <a:pt x="204" y="321"/>
                      <a:pt x="204" y="321"/>
                    </a:cubicBezTo>
                    <a:cubicBezTo>
                      <a:pt x="204" y="324"/>
                      <a:pt x="207" y="328"/>
                      <a:pt x="211" y="328"/>
                    </a:cubicBezTo>
                    <a:cubicBezTo>
                      <a:pt x="218" y="328"/>
                      <a:pt x="218" y="328"/>
                      <a:pt x="218" y="328"/>
                    </a:cubicBezTo>
                    <a:cubicBezTo>
                      <a:pt x="222" y="328"/>
                      <a:pt x="225" y="324"/>
                      <a:pt x="225" y="321"/>
                    </a:cubicBezTo>
                    <a:cubicBezTo>
                      <a:pt x="225" y="280"/>
                      <a:pt x="225" y="280"/>
                      <a:pt x="225" y="280"/>
                    </a:cubicBezTo>
                    <a:cubicBezTo>
                      <a:pt x="225" y="280"/>
                      <a:pt x="225" y="280"/>
                      <a:pt x="225" y="28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sp>
          <p:nvSpPr>
            <p:cNvPr id="327" name="Freeform 5"/>
            <p:cNvSpPr>
              <a:spLocks noEditPoints="1"/>
            </p:cNvSpPr>
            <p:nvPr/>
          </p:nvSpPr>
          <p:spPr bwMode="auto">
            <a:xfrm>
              <a:off x="5339426" y="6164666"/>
              <a:ext cx="191824" cy="294880"/>
            </a:xfrm>
            <a:custGeom>
              <a:avLst/>
              <a:gdLst>
                <a:gd name="T0" fmla="*/ 1304 w 1461"/>
                <a:gd name="T1" fmla="*/ 119 h 1972"/>
                <a:gd name="T2" fmla="*/ 1216 w 1461"/>
                <a:gd name="T3" fmla="*/ 15 h 1972"/>
                <a:gd name="T4" fmla="*/ 277 w 1461"/>
                <a:gd name="T5" fmla="*/ 0 h 1972"/>
                <a:gd name="T6" fmla="*/ 56 w 1461"/>
                <a:gd name="T7" fmla="*/ 155 h 1972"/>
                <a:gd name="T8" fmla="*/ 157 w 1461"/>
                <a:gd name="T9" fmla="*/ 119 h 1972"/>
                <a:gd name="T10" fmla="*/ 157 w 1461"/>
                <a:gd name="T11" fmla="*/ 163 h 1972"/>
                <a:gd name="T12" fmla="*/ 0 w 1461"/>
                <a:gd name="T13" fmla="*/ 1814 h 1972"/>
                <a:gd name="T14" fmla="*/ 1304 w 1461"/>
                <a:gd name="T15" fmla="*/ 1972 h 1972"/>
                <a:gd name="T16" fmla="*/ 1461 w 1461"/>
                <a:gd name="T17" fmla="*/ 320 h 1972"/>
                <a:gd name="T18" fmla="*/ 1373 w 1461"/>
                <a:gd name="T19" fmla="*/ 1814 h 1972"/>
                <a:gd name="T20" fmla="*/ 157 w 1461"/>
                <a:gd name="T21" fmla="*/ 1884 h 1972"/>
                <a:gd name="T22" fmla="*/ 87 w 1461"/>
                <a:gd name="T23" fmla="*/ 320 h 1972"/>
                <a:gd name="T24" fmla="*/ 1304 w 1461"/>
                <a:gd name="T25" fmla="*/ 251 h 1972"/>
                <a:gd name="T26" fmla="*/ 1373 w 1461"/>
                <a:gd name="T27" fmla="*/ 1814 h 1972"/>
                <a:gd name="T28" fmla="*/ 731 w 1461"/>
                <a:gd name="T29" fmla="*/ 426 h 1972"/>
                <a:gd name="T30" fmla="*/ 379 w 1461"/>
                <a:gd name="T31" fmla="*/ 1313 h 1972"/>
                <a:gd name="T32" fmla="*/ 590 w 1461"/>
                <a:gd name="T33" fmla="*/ 1164 h 1972"/>
                <a:gd name="T34" fmla="*/ 673 w 1461"/>
                <a:gd name="T35" fmla="*/ 1345 h 1972"/>
                <a:gd name="T36" fmla="*/ 731 w 1461"/>
                <a:gd name="T37" fmla="*/ 1452 h 1972"/>
                <a:gd name="T38" fmla="*/ 731 w 1461"/>
                <a:gd name="T39" fmla="*/ 426 h 1972"/>
                <a:gd name="T40" fmla="*/ 579 w 1461"/>
                <a:gd name="T41" fmla="*/ 939 h 1972"/>
                <a:gd name="T42" fmla="*/ 883 w 1461"/>
                <a:gd name="T43" fmla="*/ 939 h 1972"/>
                <a:gd name="T44" fmla="*/ 621 w 1461"/>
                <a:gd name="T45" fmla="*/ 1214 h 1972"/>
                <a:gd name="T46" fmla="*/ 510 w 1461"/>
                <a:gd name="T47" fmla="*/ 1241 h 1972"/>
                <a:gd name="T48" fmla="*/ 245 w 1461"/>
                <a:gd name="T49" fmla="*/ 1502 h 1972"/>
                <a:gd name="T50" fmla="*/ 313 w 1461"/>
                <a:gd name="T51" fmla="*/ 1799 h 1972"/>
                <a:gd name="T52" fmla="*/ 588 w 1461"/>
                <a:gd name="T53" fmla="*/ 1433 h 1972"/>
                <a:gd name="T54" fmla="*/ 621 w 1461"/>
                <a:gd name="T55" fmla="*/ 1214 h 1972"/>
                <a:gd name="T56" fmla="*/ 275 w 1461"/>
                <a:gd name="T57" fmla="*/ 1713 h 1972"/>
                <a:gd name="T58" fmla="*/ 359 w 1461"/>
                <a:gd name="T59" fmla="*/ 1592 h 1972"/>
                <a:gd name="T60" fmla="*/ 231 w 1461"/>
                <a:gd name="T61" fmla="*/ 340 h 1972"/>
                <a:gd name="T62" fmla="*/ 136 w 1461"/>
                <a:gd name="T63" fmla="*/ 340 h 1972"/>
                <a:gd name="T64" fmla="*/ 231 w 1461"/>
                <a:gd name="T65" fmla="*/ 340 h 1972"/>
                <a:gd name="T66" fmla="*/ 1236 w 1461"/>
                <a:gd name="T67" fmla="*/ 340 h 1972"/>
                <a:gd name="T68" fmla="*/ 1331 w 1461"/>
                <a:gd name="T69" fmla="*/ 340 h 1972"/>
                <a:gd name="T70" fmla="*/ 1283 w 1461"/>
                <a:gd name="T71" fmla="*/ 1742 h 1972"/>
                <a:gd name="T72" fmla="*/ 1283 w 1461"/>
                <a:gd name="T73" fmla="*/ 1838 h 1972"/>
                <a:gd name="T74" fmla="*/ 1283 w 1461"/>
                <a:gd name="T75" fmla="*/ 1742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1" h="1972">
                  <a:moveTo>
                    <a:pt x="157" y="119"/>
                  </a:moveTo>
                  <a:cubicBezTo>
                    <a:pt x="1304" y="119"/>
                    <a:pt x="1304" y="119"/>
                    <a:pt x="1304" y="119"/>
                  </a:cubicBezTo>
                  <a:cubicBezTo>
                    <a:pt x="1325" y="119"/>
                    <a:pt x="1346" y="123"/>
                    <a:pt x="1365" y="131"/>
                  </a:cubicBezTo>
                  <a:cubicBezTo>
                    <a:pt x="1216" y="15"/>
                    <a:pt x="1216" y="15"/>
                    <a:pt x="1216" y="15"/>
                  </a:cubicBezTo>
                  <a:cubicBezTo>
                    <a:pt x="1206" y="6"/>
                    <a:pt x="1187" y="0"/>
                    <a:pt x="1174" y="0"/>
                  </a:cubicBezTo>
                  <a:cubicBezTo>
                    <a:pt x="277" y="0"/>
                    <a:pt x="277" y="0"/>
                    <a:pt x="277" y="0"/>
                  </a:cubicBezTo>
                  <a:cubicBezTo>
                    <a:pt x="264" y="0"/>
                    <a:pt x="245" y="6"/>
                    <a:pt x="235" y="15"/>
                  </a:cubicBezTo>
                  <a:cubicBezTo>
                    <a:pt x="56" y="155"/>
                    <a:pt x="56" y="155"/>
                    <a:pt x="56" y="155"/>
                  </a:cubicBezTo>
                  <a:cubicBezTo>
                    <a:pt x="58" y="155"/>
                    <a:pt x="58" y="155"/>
                    <a:pt x="58" y="155"/>
                  </a:cubicBezTo>
                  <a:cubicBezTo>
                    <a:pt x="85" y="132"/>
                    <a:pt x="119" y="119"/>
                    <a:pt x="157" y="119"/>
                  </a:cubicBezTo>
                  <a:close/>
                  <a:moveTo>
                    <a:pt x="1304" y="163"/>
                  </a:moveTo>
                  <a:cubicBezTo>
                    <a:pt x="157" y="163"/>
                    <a:pt x="157" y="163"/>
                    <a:pt x="157" y="163"/>
                  </a:cubicBezTo>
                  <a:cubicBezTo>
                    <a:pt x="70" y="163"/>
                    <a:pt x="0" y="234"/>
                    <a:pt x="0" y="320"/>
                  </a:cubicBezTo>
                  <a:cubicBezTo>
                    <a:pt x="0" y="1814"/>
                    <a:pt x="0" y="1814"/>
                    <a:pt x="0" y="1814"/>
                  </a:cubicBezTo>
                  <a:cubicBezTo>
                    <a:pt x="0" y="1901"/>
                    <a:pt x="70" y="1972"/>
                    <a:pt x="157" y="1972"/>
                  </a:cubicBezTo>
                  <a:cubicBezTo>
                    <a:pt x="1304" y="1972"/>
                    <a:pt x="1304" y="1972"/>
                    <a:pt x="1304" y="1972"/>
                  </a:cubicBezTo>
                  <a:cubicBezTo>
                    <a:pt x="1391" y="1972"/>
                    <a:pt x="1461" y="1901"/>
                    <a:pt x="1461" y="1814"/>
                  </a:cubicBezTo>
                  <a:cubicBezTo>
                    <a:pt x="1461" y="320"/>
                    <a:pt x="1461" y="320"/>
                    <a:pt x="1461" y="320"/>
                  </a:cubicBezTo>
                  <a:cubicBezTo>
                    <a:pt x="1461" y="234"/>
                    <a:pt x="1391" y="163"/>
                    <a:pt x="1304" y="163"/>
                  </a:cubicBezTo>
                  <a:close/>
                  <a:moveTo>
                    <a:pt x="1373" y="1814"/>
                  </a:moveTo>
                  <a:cubicBezTo>
                    <a:pt x="1373" y="1852"/>
                    <a:pt x="1343" y="1884"/>
                    <a:pt x="1304" y="1884"/>
                  </a:cubicBezTo>
                  <a:cubicBezTo>
                    <a:pt x="157" y="1884"/>
                    <a:pt x="157" y="1884"/>
                    <a:pt x="157" y="1884"/>
                  </a:cubicBezTo>
                  <a:cubicBezTo>
                    <a:pt x="119" y="1884"/>
                    <a:pt x="87" y="1852"/>
                    <a:pt x="87" y="1814"/>
                  </a:cubicBezTo>
                  <a:cubicBezTo>
                    <a:pt x="87" y="320"/>
                    <a:pt x="87" y="320"/>
                    <a:pt x="87" y="320"/>
                  </a:cubicBezTo>
                  <a:cubicBezTo>
                    <a:pt x="87" y="282"/>
                    <a:pt x="119" y="251"/>
                    <a:pt x="157" y="251"/>
                  </a:cubicBezTo>
                  <a:cubicBezTo>
                    <a:pt x="1304" y="251"/>
                    <a:pt x="1304" y="251"/>
                    <a:pt x="1304" y="251"/>
                  </a:cubicBezTo>
                  <a:cubicBezTo>
                    <a:pt x="1343" y="251"/>
                    <a:pt x="1373" y="282"/>
                    <a:pt x="1373" y="320"/>
                  </a:cubicBezTo>
                  <a:cubicBezTo>
                    <a:pt x="1373" y="1814"/>
                    <a:pt x="1373" y="1814"/>
                    <a:pt x="1373" y="1814"/>
                  </a:cubicBezTo>
                  <a:cubicBezTo>
                    <a:pt x="1373" y="1814"/>
                    <a:pt x="1373" y="1814"/>
                    <a:pt x="1373" y="1814"/>
                  </a:cubicBezTo>
                  <a:close/>
                  <a:moveTo>
                    <a:pt x="731" y="426"/>
                  </a:moveTo>
                  <a:cubicBezTo>
                    <a:pt x="447" y="426"/>
                    <a:pt x="218" y="656"/>
                    <a:pt x="218" y="939"/>
                  </a:cubicBezTo>
                  <a:cubicBezTo>
                    <a:pt x="218" y="1087"/>
                    <a:pt x="279" y="1219"/>
                    <a:pt x="379" y="1313"/>
                  </a:cubicBezTo>
                  <a:cubicBezTo>
                    <a:pt x="481" y="1212"/>
                    <a:pt x="481" y="1212"/>
                    <a:pt x="481" y="1212"/>
                  </a:cubicBezTo>
                  <a:cubicBezTo>
                    <a:pt x="511" y="1181"/>
                    <a:pt x="552" y="1164"/>
                    <a:pt x="590" y="1164"/>
                  </a:cubicBezTo>
                  <a:cubicBezTo>
                    <a:pt x="610" y="1164"/>
                    <a:pt x="629" y="1169"/>
                    <a:pt x="645" y="1180"/>
                  </a:cubicBezTo>
                  <a:cubicBezTo>
                    <a:pt x="689" y="1210"/>
                    <a:pt x="701" y="1281"/>
                    <a:pt x="673" y="1345"/>
                  </a:cubicBezTo>
                  <a:cubicBezTo>
                    <a:pt x="629" y="1443"/>
                    <a:pt x="629" y="1443"/>
                    <a:pt x="629" y="1443"/>
                  </a:cubicBezTo>
                  <a:cubicBezTo>
                    <a:pt x="661" y="1449"/>
                    <a:pt x="696" y="1452"/>
                    <a:pt x="731" y="1452"/>
                  </a:cubicBezTo>
                  <a:cubicBezTo>
                    <a:pt x="1014" y="1452"/>
                    <a:pt x="1244" y="1223"/>
                    <a:pt x="1244" y="939"/>
                  </a:cubicBezTo>
                  <a:cubicBezTo>
                    <a:pt x="1244" y="656"/>
                    <a:pt x="1014" y="426"/>
                    <a:pt x="731" y="426"/>
                  </a:cubicBezTo>
                  <a:close/>
                  <a:moveTo>
                    <a:pt x="731" y="1091"/>
                  </a:moveTo>
                  <a:cubicBezTo>
                    <a:pt x="647" y="1091"/>
                    <a:pt x="579" y="1024"/>
                    <a:pt x="579" y="939"/>
                  </a:cubicBezTo>
                  <a:cubicBezTo>
                    <a:pt x="579" y="855"/>
                    <a:pt x="647" y="787"/>
                    <a:pt x="731" y="787"/>
                  </a:cubicBezTo>
                  <a:cubicBezTo>
                    <a:pt x="814" y="787"/>
                    <a:pt x="883" y="855"/>
                    <a:pt x="883" y="939"/>
                  </a:cubicBezTo>
                  <a:cubicBezTo>
                    <a:pt x="883" y="1024"/>
                    <a:pt x="814" y="1091"/>
                    <a:pt x="731" y="1091"/>
                  </a:cubicBezTo>
                  <a:close/>
                  <a:moveTo>
                    <a:pt x="621" y="1214"/>
                  </a:moveTo>
                  <a:cubicBezTo>
                    <a:pt x="613" y="1207"/>
                    <a:pt x="601" y="1205"/>
                    <a:pt x="590" y="1205"/>
                  </a:cubicBezTo>
                  <a:cubicBezTo>
                    <a:pt x="563" y="1205"/>
                    <a:pt x="534" y="1217"/>
                    <a:pt x="510" y="1241"/>
                  </a:cubicBezTo>
                  <a:cubicBezTo>
                    <a:pt x="410" y="1340"/>
                    <a:pt x="410" y="1340"/>
                    <a:pt x="410" y="1340"/>
                  </a:cubicBezTo>
                  <a:cubicBezTo>
                    <a:pt x="245" y="1502"/>
                    <a:pt x="245" y="1502"/>
                    <a:pt x="245" y="1502"/>
                  </a:cubicBezTo>
                  <a:cubicBezTo>
                    <a:pt x="153" y="1593"/>
                    <a:pt x="148" y="1715"/>
                    <a:pt x="233" y="1774"/>
                  </a:cubicBezTo>
                  <a:cubicBezTo>
                    <a:pt x="258" y="1791"/>
                    <a:pt x="285" y="1799"/>
                    <a:pt x="313" y="1799"/>
                  </a:cubicBezTo>
                  <a:cubicBezTo>
                    <a:pt x="379" y="1799"/>
                    <a:pt x="446" y="1751"/>
                    <a:pt x="483" y="1667"/>
                  </a:cubicBezTo>
                  <a:cubicBezTo>
                    <a:pt x="588" y="1433"/>
                    <a:pt x="588" y="1433"/>
                    <a:pt x="588" y="1433"/>
                  </a:cubicBezTo>
                  <a:cubicBezTo>
                    <a:pt x="635" y="1328"/>
                    <a:pt x="635" y="1328"/>
                    <a:pt x="635" y="1328"/>
                  </a:cubicBezTo>
                  <a:cubicBezTo>
                    <a:pt x="655" y="1283"/>
                    <a:pt x="648" y="1233"/>
                    <a:pt x="621" y="1214"/>
                  </a:cubicBezTo>
                  <a:close/>
                  <a:moveTo>
                    <a:pt x="378" y="1694"/>
                  </a:moveTo>
                  <a:cubicBezTo>
                    <a:pt x="354" y="1728"/>
                    <a:pt x="308" y="1737"/>
                    <a:pt x="275" y="1713"/>
                  </a:cubicBezTo>
                  <a:cubicBezTo>
                    <a:pt x="241" y="1690"/>
                    <a:pt x="233" y="1644"/>
                    <a:pt x="257" y="1611"/>
                  </a:cubicBezTo>
                  <a:cubicBezTo>
                    <a:pt x="280" y="1577"/>
                    <a:pt x="325" y="1569"/>
                    <a:pt x="359" y="1592"/>
                  </a:cubicBezTo>
                  <a:cubicBezTo>
                    <a:pt x="392" y="1615"/>
                    <a:pt x="400" y="1662"/>
                    <a:pt x="378" y="1694"/>
                  </a:cubicBezTo>
                  <a:close/>
                  <a:moveTo>
                    <a:pt x="231" y="340"/>
                  </a:moveTo>
                  <a:cubicBezTo>
                    <a:pt x="231" y="313"/>
                    <a:pt x="210" y="292"/>
                    <a:pt x="184" y="292"/>
                  </a:cubicBezTo>
                  <a:cubicBezTo>
                    <a:pt x="157" y="292"/>
                    <a:pt x="136" y="313"/>
                    <a:pt x="136" y="340"/>
                  </a:cubicBezTo>
                  <a:cubicBezTo>
                    <a:pt x="136" y="367"/>
                    <a:pt x="157" y="387"/>
                    <a:pt x="184" y="387"/>
                  </a:cubicBezTo>
                  <a:cubicBezTo>
                    <a:pt x="210" y="387"/>
                    <a:pt x="231" y="367"/>
                    <a:pt x="231" y="340"/>
                  </a:cubicBezTo>
                  <a:close/>
                  <a:moveTo>
                    <a:pt x="1283" y="292"/>
                  </a:moveTo>
                  <a:cubicBezTo>
                    <a:pt x="1257" y="292"/>
                    <a:pt x="1236" y="313"/>
                    <a:pt x="1236" y="340"/>
                  </a:cubicBezTo>
                  <a:cubicBezTo>
                    <a:pt x="1236" y="367"/>
                    <a:pt x="1257" y="387"/>
                    <a:pt x="1283" y="387"/>
                  </a:cubicBezTo>
                  <a:cubicBezTo>
                    <a:pt x="1310" y="387"/>
                    <a:pt x="1331" y="367"/>
                    <a:pt x="1331" y="340"/>
                  </a:cubicBezTo>
                  <a:cubicBezTo>
                    <a:pt x="1331" y="313"/>
                    <a:pt x="1310" y="292"/>
                    <a:pt x="1283" y="292"/>
                  </a:cubicBezTo>
                  <a:close/>
                  <a:moveTo>
                    <a:pt x="1283" y="1742"/>
                  </a:moveTo>
                  <a:cubicBezTo>
                    <a:pt x="1257" y="1742"/>
                    <a:pt x="1236" y="1764"/>
                    <a:pt x="1236" y="1790"/>
                  </a:cubicBezTo>
                  <a:cubicBezTo>
                    <a:pt x="1236" y="1816"/>
                    <a:pt x="1257" y="1838"/>
                    <a:pt x="1283" y="1838"/>
                  </a:cubicBezTo>
                  <a:cubicBezTo>
                    <a:pt x="1310" y="1838"/>
                    <a:pt x="1331" y="1816"/>
                    <a:pt x="1331" y="1790"/>
                  </a:cubicBezTo>
                  <a:cubicBezTo>
                    <a:pt x="1331" y="1764"/>
                    <a:pt x="1310" y="1742"/>
                    <a:pt x="1283" y="1742"/>
                  </a:cubicBezTo>
                  <a:close/>
                </a:path>
              </a:pathLst>
            </a:custGeom>
            <a:solidFill>
              <a:srgbClr val="505050"/>
            </a:solidFill>
          </p:spPr>
          <p:txBody>
            <a:bodyPr wrap="square" lIns="143387" tIns="143387" rIns="143387" bIns="143387" rtlCol="0">
              <a:noAutofit/>
            </a:bodyPr>
            <a:lstStyle/>
            <a:p>
              <a:pPr defTabSz="913840">
                <a:lnSpc>
                  <a:spcPts val="3000"/>
                </a:lnSpc>
                <a:spcBef>
                  <a:spcPts val="294"/>
                </a:spcBef>
                <a:defRPr/>
              </a:pPr>
              <a:endParaRPr lang="en-US" sz="1174" kern="0">
                <a:solidFill>
                  <a:srgbClr val="FFFFFF"/>
                </a:solidFill>
              </a:endParaRPr>
            </a:p>
          </p:txBody>
        </p:sp>
        <p:grpSp>
          <p:nvGrpSpPr>
            <p:cNvPr id="328" name="Group 32"/>
            <p:cNvGrpSpPr/>
            <p:nvPr/>
          </p:nvGrpSpPr>
          <p:grpSpPr>
            <a:xfrm>
              <a:off x="8444181" y="5494988"/>
              <a:ext cx="635194" cy="419850"/>
              <a:chOff x="4746892" y="5182118"/>
              <a:chExt cx="855476" cy="497811"/>
            </a:xfrm>
          </p:grpSpPr>
          <p:sp>
            <p:nvSpPr>
              <p:cNvPr id="377" name="Freeform 24"/>
              <p:cNvSpPr>
                <a:spLocks noEditPoints="1"/>
              </p:cNvSpPr>
              <p:nvPr/>
            </p:nvSpPr>
            <p:spPr bwMode="auto">
              <a:xfrm rot="5400000">
                <a:off x="4857842" y="5071168"/>
                <a:ext cx="497811" cy="719712"/>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8" name="Group 104"/>
              <p:cNvGrpSpPr>
                <a:grpSpLocks noChangeAspect="1"/>
              </p:cNvGrpSpPr>
              <p:nvPr/>
            </p:nvGrpSpPr>
            <p:grpSpPr>
              <a:xfrm rot="16200000" flipH="1">
                <a:off x="5311161" y="5326658"/>
                <a:ext cx="373690" cy="208724"/>
                <a:chOff x="8418513" y="4566523"/>
                <a:chExt cx="1706562" cy="953199"/>
              </a:xfrm>
            </p:grpSpPr>
            <p:sp>
              <p:nvSpPr>
                <p:cNvPr id="379" name="Freeform 24"/>
                <p:cNvSpPr>
                  <a:spLocks noChangeAspect="1"/>
                </p:cNvSpPr>
                <p:nvPr/>
              </p:nvSpPr>
              <p:spPr bwMode="auto">
                <a:xfrm>
                  <a:off x="8418513" y="4566523"/>
                  <a:ext cx="1706562" cy="95319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80" name="Freeform 25"/>
                <p:cNvSpPr>
                  <a:spLocks noChangeAspect="1" noEditPoints="1"/>
                </p:cNvSpPr>
                <p:nvPr/>
              </p:nvSpPr>
              <p:spPr bwMode="auto">
                <a:xfrm>
                  <a:off x="8509001" y="4657013"/>
                  <a:ext cx="1514474" cy="762215"/>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29" name="Rectangle 33"/>
            <p:cNvSpPr/>
            <p:nvPr/>
          </p:nvSpPr>
          <p:spPr>
            <a:xfrm>
              <a:off x="7498360" y="5564737"/>
              <a:ext cx="678944" cy="265748"/>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sp>
          <p:nvSpPr>
            <p:cNvPr id="330" name="Rectangle 34"/>
            <p:cNvSpPr/>
            <p:nvPr/>
          </p:nvSpPr>
          <p:spPr>
            <a:xfrm>
              <a:off x="9084982" y="5564737"/>
              <a:ext cx="678944" cy="265748"/>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grpSp>
          <p:nvGrpSpPr>
            <p:cNvPr id="331" name="Group 35"/>
            <p:cNvGrpSpPr/>
            <p:nvPr/>
          </p:nvGrpSpPr>
          <p:grpSpPr>
            <a:xfrm>
              <a:off x="6857563" y="5494989"/>
              <a:ext cx="635190" cy="419850"/>
              <a:chOff x="2610036" y="5182119"/>
              <a:chExt cx="855469" cy="497811"/>
            </a:xfrm>
          </p:grpSpPr>
          <p:sp>
            <p:nvSpPr>
              <p:cNvPr id="373" name="Freeform 24"/>
              <p:cNvSpPr>
                <a:spLocks noEditPoints="1"/>
              </p:cNvSpPr>
              <p:nvPr/>
            </p:nvSpPr>
            <p:spPr bwMode="auto">
              <a:xfrm rot="5400000">
                <a:off x="2720987" y="5071168"/>
                <a:ext cx="497811" cy="719713"/>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4" name="Group 100"/>
              <p:cNvGrpSpPr>
                <a:grpSpLocks noChangeAspect="1"/>
              </p:cNvGrpSpPr>
              <p:nvPr/>
            </p:nvGrpSpPr>
            <p:grpSpPr>
              <a:xfrm rot="16200000" flipH="1">
                <a:off x="3174299" y="5326660"/>
                <a:ext cx="373690" cy="208722"/>
                <a:chOff x="8418509" y="4566518"/>
                <a:chExt cx="1706562" cy="953189"/>
              </a:xfrm>
            </p:grpSpPr>
            <p:sp>
              <p:nvSpPr>
                <p:cNvPr id="375" name="Freeform 24"/>
                <p:cNvSpPr>
                  <a:spLocks noChangeAspect="1"/>
                </p:cNvSpPr>
                <p:nvPr/>
              </p:nvSpPr>
              <p:spPr bwMode="auto">
                <a:xfrm>
                  <a:off x="8418509" y="4566518"/>
                  <a:ext cx="1706562" cy="9531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76" name="Freeform 25"/>
                <p:cNvSpPr>
                  <a:spLocks noChangeAspect="1" noEditPoints="1"/>
                </p:cNvSpPr>
                <p:nvPr/>
              </p:nvSpPr>
              <p:spPr bwMode="auto">
                <a:xfrm>
                  <a:off x="8508990" y="4657000"/>
                  <a:ext cx="1514474" cy="762211"/>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grpSp>
          <p:nvGrpSpPr>
            <p:cNvPr id="332" name="Group 36"/>
            <p:cNvGrpSpPr/>
            <p:nvPr/>
          </p:nvGrpSpPr>
          <p:grpSpPr>
            <a:xfrm>
              <a:off x="5343512" y="5494989"/>
              <a:ext cx="635190" cy="419850"/>
              <a:chOff x="479484" y="5182119"/>
              <a:chExt cx="855469" cy="497811"/>
            </a:xfrm>
          </p:grpSpPr>
          <p:sp>
            <p:nvSpPr>
              <p:cNvPr id="369" name="Freeform 24"/>
              <p:cNvSpPr>
                <a:spLocks noEditPoints="1"/>
              </p:cNvSpPr>
              <p:nvPr/>
            </p:nvSpPr>
            <p:spPr bwMode="auto">
              <a:xfrm rot="5400000">
                <a:off x="590435" y="5071168"/>
                <a:ext cx="497811" cy="719713"/>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0" name="Group 95"/>
              <p:cNvGrpSpPr>
                <a:grpSpLocks noChangeAspect="1"/>
              </p:cNvGrpSpPr>
              <p:nvPr/>
            </p:nvGrpSpPr>
            <p:grpSpPr>
              <a:xfrm rot="16200000" flipH="1">
                <a:off x="1043747" y="5326660"/>
                <a:ext cx="373690" cy="208722"/>
                <a:chOff x="8418509" y="4566518"/>
                <a:chExt cx="1706562" cy="953189"/>
              </a:xfrm>
            </p:grpSpPr>
            <p:sp>
              <p:nvSpPr>
                <p:cNvPr id="371" name="Freeform 24"/>
                <p:cNvSpPr>
                  <a:spLocks noChangeAspect="1"/>
                </p:cNvSpPr>
                <p:nvPr/>
              </p:nvSpPr>
              <p:spPr bwMode="auto">
                <a:xfrm>
                  <a:off x="8418509" y="4566518"/>
                  <a:ext cx="1706562" cy="9531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72" name="Freeform 25"/>
                <p:cNvSpPr>
                  <a:spLocks noChangeAspect="1" noEditPoints="1"/>
                </p:cNvSpPr>
                <p:nvPr/>
              </p:nvSpPr>
              <p:spPr bwMode="auto">
                <a:xfrm>
                  <a:off x="8508990" y="4657016"/>
                  <a:ext cx="1514474" cy="762211"/>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33" name="Freeform 5"/>
            <p:cNvSpPr>
              <a:spLocks noChangeAspect="1" noEditPoints="1"/>
            </p:cNvSpPr>
            <p:nvPr/>
          </p:nvSpPr>
          <p:spPr bwMode="auto">
            <a:xfrm>
              <a:off x="5342482" y="4802627"/>
              <a:ext cx="305365" cy="249157"/>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34" name="Group 39"/>
            <p:cNvGrpSpPr/>
            <p:nvPr/>
          </p:nvGrpSpPr>
          <p:grpSpPr>
            <a:xfrm>
              <a:off x="9455331" y="4802782"/>
              <a:ext cx="419957" cy="447295"/>
              <a:chOff x="1173477" y="2822066"/>
              <a:chExt cx="753172" cy="706237"/>
            </a:xfrm>
          </p:grpSpPr>
          <p:sp>
            <p:nvSpPr>
              <p:cNvPr id="367" name="Oval 92"/>
              <p:cNvSpPr/>
              <p:nvPr/>
            </p:nvSpPr>
            <p:spPr bwMode="auto">
              <a:xfrm>
                <a:off x="1173477" y="2822066"/>
                <a:ext cx="753172" cy="706237"/>
              </a:xfrm>
              <a:prstGeom prst="ellipse">
                <a:avLst/>
              </a:prstGeom>
              <a:solidFill>
                <a:srgbClr val="DC3C00"/>
              </a:solidFill>
              <a:ln w="9525" cap="flat" cmpd="sng" algn="ctr">
                <a:solidFill>
                  <a:srgbClr val="DC3C00"/>
                </a:solid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68" name="Freeform 5"/>
              <p:cNvSpPr>
                <a:spLocks noChangeAspect="1" noEditPoints="1"/>
              </p:cNvSpPr>
              <p:nvPr/>
            </p:nvSpPr>
            <p:spPr bwMode="auto">
              <a:xfrm>
                <a:off x="1349643" y="2987732"/>
                <a:ext cx="400839" cy="374904"/>
              </a:xfrm>
              <a:custGeom>
                <a:avLst/>
                <a:gdLst>
                  <a:gd name="T0" fmla="*/ 61 w 329"/>
                  <a:gd name="T1" fmla="*/ 67 h 328"/>
                  <a:gd name="T2" fmla="*/ 261 w 329"/>
                  <a:gd name="T3" fmla="*/ 266 h 328"/>
                  <a:gd name="T4" fmla="*/ 261 w 329"/>
                  <a:gd name="T5" fmla="*/ 60 h 328"/>
                  <a:gd name="T6" fmla="*/ 329 w 329"/>
                  <a:gd name="T7" fmla="*/ 109 h 328"/>
                  <a:gd name="T8" fmla="*/ 276 w 329"/>
                  <a:gd name="T9" fmla="*/ 109 h 328"/>
                  <a:gd name="T10" fmla="*/ 323 w 329"/>
                  <a:gd name="T11" fmla="*/ 123 h 328"/>
                  <a:gd name="T12" fmla="*/ 329 w 329"/>
                  <a:gd name="T13" fmla="*/ 167 h 328"/>
                  <a:gd name="T14" fmla="*/ 282 w 329"/>
                  <a:gd name="T15" fmla="*/ 153 h 328"/>
                  <a:gd name="T16" fmla="*/ 282 w 329"/>
                  <a:gd name="T17" fmla="*/ 174 h 328"/>
                  <a:gd name="T18" fmla="*/ 323 w 329"/>
                  <a:gd name="T19" fmla="*/ 224 h 328"/>
                  <a:gd name="T20" fmla="*/ 323 w 329"/>
                  <a:gd name="T21" fmla="*/ 203 h 328"/>
                  <a:gd name="T22" fmla="*/ 276 w 329"/>
                  <a:gd name="T23" fmla="*/ 217 h 328"/>
                  <a:gd name="T24" fmla="*/ 323 w 329"/>
                  <a:gd name="T25" fmla="*/ 224 h 328"/>
                  <a:gd name="T26" fmla="*/ 110 w 329"/>
                  <a:gd name="T27" fmla="*/ 0 h 328"/>
                  <a:gd name="T28" fmla="*/ 110 w 329"/>
                  <a:gd name="T29" fmla="*/ 53 h 328"/>
                  <a:gd name="T30" fmla="*/ 124 w 329"/>
                  <a:gd name="T31" fmla="*/ 6 h 328"/>
                  <a:gd name="T32" fmla="*/ 168 w 329"/>
                  <a:gd name="T33" fmla="*/ 0 h 328"/>
                  <a:gd name="T34" fmla="*/ 154 w 329"/>
                  <a:gd name="T35" fmla="*/ 47 h 328"/>
                  <a:gd name="T36" fmla="*/ 174 w 329"/>
                  <a:gd name="T37" fmla="*/ 47 h 328"/>
                  <a:gd name="T38" fmla="*/ 225 w 329"/>
                  <a:gd name="T39" fmla="*/ 6 h 328"/>
                  <a:gd name="T40" fmla="*/ 204 w 329"/>
                  <a:gd name="T41" fmla="*/ 6 h 328"/>
                  <a:gd name="T42" fmla="*/ 218 w 329"/>
                  <a:gd name="T43" fmla="*/ 53 h 328"/>
                  <a:gd name="T44" fmla="*/ 225 w 329"/>
                  <a:gd name="T45" fmla="*/ 6 h 328"/>
                  <a:gd name="T46" fmla="*/ 54 w 329"/>
                  <a:gd name="T47" fmla="*/ 109 h 328"/>
                  <a:gd name="T48" fmla="*/ 0 w 329"/>
                  <a:gd name="T49" fmla="*/ 109 h 328"/>
                  <a:gd name="T50" fmla="*/ 48 w 329"/>
                  <a:gd name="T51" fmla="*/ 123 h 328"/>
                  <a:gd name="T52" fmla="*/ 54 w 329"/>
                  <a:gd name="T53" fmla="*/ 167 h 328"/>
                  <a:gd name="T54" fmla="*/ 6 w 329"/>
                  <a:gd name="T55" fmla="*/ 153 h 328"/>
                  <a:gd name="T56" fmla="*/ 6 w 329"/>
                  <a:gd name="T57" fmla="*/ 174 h 328"/>
                  <a:gd name="T58" fmla="*/ 48 w 329"/>
                  <a:gd name="T59" fmla="*/ 224 h 328"/>
                  <a:gd name="T60" fmla="*/ 48 w 329"/>
                  <a:gd name="T61" fmla="*/ 203 h 328"/>
                  <a:gd name="T62" fmla="*/ 0 w 329"/>
                  <a:gd name="T63" fmla="*/ 217 h 328"/>
                  <a:gd name="T64" fmla="*/ 48 w 329"/>
                  <a:gd name="T65" fmla="*/ 224 h 328"/>
                  <a:gd name="T66" fmla="*/ 110 w 329"/>
                  <a:gd name="T67" fmla="*/ 274 h 328"/>
                  <a:gd name="T68" fmla="*/ 110 w 329"/>
                  <a:gd name="T69" fmla="*/ 328 h 328"/>
                  <a:gd name="T70" fmla="*/ 124 w 329"/>
                  <a:gd name="T71" fmla="*/ 280 h 328"/>
                  <a:gd name="T72" fmla="*/ 168 w 329"/>
                  <a:gd name="T73" fmla="*/ 274 h 328"/>
                  <a:gd name="T74" fmla="*/ 154 w 329"/>
                  <a:gd name="T75" fmla="*/ 321 h 328"/>
                  <a:gd name="T76" fmla="*/ 174 w 329"/>
                  <a:gd name="T77" fmla="*/ 321 h 328"/>
                  <a:gd name="T78" fmla="*/ 225 w 329"/>
                  <a:gd name="T79" fmla="*/ 280 h 328"/>
                  <a:gd name="T80" fmla="*/ 204 w 329"/>
                  <a:gd name="T81" fmla="*/ 280 h 328"/>
                  <a:gd name="T82" fmla="*/ 218 w 329"/>
                  <a:gd name="T83" fmla="*/ 328 h 328"/>
                  <a:gd name="T84" fmla="*/ 225 w 329"/>
                  <a:gd name="T85" fmla="*/ 28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9" h="328">
                    <a:moveTo>
                      <a:pt x="261" y="60"/>
                    </a:moveTo>
                    <a:cubicBezTo>
                      <a:pt x="261" y="60"/>
                      <a:pt x="261" y="60"/>
                      <a:pt x="68" y="60"/>
                    </a:cubicBezTo>
                    <a:cubicBezTo>
                      <a:pt x="64" y="60"/>
                      <a:pt x="61" y="63"/>
                      <a:pt x="61" y="67"/>
                    </a:cubicBezTo>
                    <a:cubicBezTo>
                      <a:pt x="61" y="67"/>
                      <a:pt x="61" y="67"/>
                      <a:pt x="61" y="259"/>
                    </a:cubicBezTo>
                    <a:cubicBezTo>
                      <a:pt x="61" y="263"/>
                      <a:pt x="64" y="266"/>
                      <a:pt x="68" y="266"/>
                    </a:cubicBezTo>
                    <a:cubicBezTo>
                      <a:pt x="68" y="266"/>
                      <a:pt x="68" y="266"/>
                      <a:pt x="261" y="266"/>
                    </a:cubicBezTo>
                    <a:cubicBezTo>
                      <a:pt x="265" y="266"/>
                      <a:pt x="267" y="263"/>
                      <a:pt x="267" y="259"/>
                    </a:cubicBezTo>
                    <a:cubicBezTo>
                      <a:pt x="267" y="259"/>
                      <a:pt x="267" y="259"/>
                      <a:pt x="267" y="67"/>
                    </a:cubicBezTo>
                    <a:cubicBezTo>
                      <a:pt x="267" y="63"/>
                      <a:pt x="265" y="60"/>
                      <a:pt x="261" y="60"/>
                    </a:cubicBezTo>
                    <a:close/>
                    <a:moveTo>
                      <a:pt x="323" y="123"/>
                    </a:moveTo>
                    <a:cubicBezTo>
                      <a:pt x="327" y="123"/>
                      <a:pt x="329" y="120"/>
                      <a:pt x="329" y="116"/>
                    </a:cubicBezTo>
                    <a:cubicBezTo>
                      <a:pt x="329" y="109"/>
                      <a:pt x="329" y="109"/>
                      <a:pt x="329" y="109"/>
                    </a:cubicBezTo>
                    <a:cubicBezTo>
                      <a:pt x="329" y="106"/>
                      <a:pt x="327" y="103"/>
                      <a:pt x="323" y="103"/>
                    </a:cubicBezTo>
                    <a:cubicBezTo>
                      <a:pt x="282" y="103"/>
                      <a:pt x="282" y="103"/>
                      <a:pt x="282" y="103"/>
                    </a:cubicBezTo>
                    <a:cubicBezTo>
                      <a:pt x="279" y="103"/>
                      <a:pt x="276" y="106"/>
                      <a:pt x="276" y="109"/>
                    </a:cubicBezTo>
                    <a:cubicBezTo>
                      <a:pt x="276" y="116"/>
                      <a:pt x="276" y="116"/>
                      <a:pt x="276" y="116"/>
                    </a:cubicBezTo>
                    <a:cubicBezTo>
                      <a:pt x="276" y="120"/>
                      <a:pt x="279" y="123"/>
                      <a:pt x="282" y="123"/>
                    </a:cubicBezTo>
                    <a:cubicBezTo>
                      <a:pt x="323" y="123"/>
                      <a:pt x="323" y="123"/>
                      <a:pt x="323" y="123"/>
                    </a:cubicBezTo>
                    <a:cubicBezTo>
                      <a:pt x="323" y="123"/>
                      <a:pt x="323" y="123"/>
                      <a:pt x="323" y="123"/>
                    </a:cubicBezTo>
                    <a:close/>
                    <a:moveTo>
                      <a:pt x="323" y="174"/>
                    </a:moveTo>
                    <a:cubicBezTo>
                      <a:pt x="327" y="174"/>
                      <a:pt x="329" y="171"/>
                      <a:pt x="329" y="167"/>
                    </a:cubicBezTo>
                    <a:cubicBezTo>
                      <a:pt x="329" y="160"/>
                      <a:pt x="329" y="160"/>
                      <a:pt x="329" y="160"/>
                    </a:cubicBezTo>
                    <a:cubicBezTo>
                      <a:pt x="329" y="156"/>
                      <a:pt x="327" y="153"/>
                      <a:pt x="323" y="153"/>
                    </a:cubicBezTo>
                    <a:cubicBezTo>
                      <a:pt x="282" y="153"/>
                      <a:pt x="282" y="153"/>
                      <a:pt x="282" y="153"/>
                    </a:cubicBezTo>
                    <a:cubicBezTo>
                      <a:pt x="279" y="153"/>
                      <a:pt x="276" y="156"/>
                      <a:pt x="276" y="160"/>
                    </a:cubicBezTo>
                    <a:cubicBezTo>
                      <a:pt x="276" y="167"/>
                      <a:pt x="276" y="167"/>
                      <a:pt x="276" y="167"/>
                    </a:cubicBezTo>
                    <a:cubicBezTo>
                      <a:pt x="276" y="171"/>
                      <a:pt x="279" y="174"/>
                      <a:pt x="282" y="174"/>
                    </a:cubicBezTo>
                    <a:cubicBezTo>
                      <a:pt x="323" y="174"/>
                      <a:pt x="323" y="174"/>
                      <a:pt x="323" y="174"/>
                    </a:cubicBezTo>
                    <a:cubicBezTo>
                      <a:pt x="323" y="174"/>
                      <a:pt x="323" y="174"/>
                      <a:pt x="323" y="174"/>
                    </a:cubicBezTo>
                    <a:close/>
                    <a:moveTo>
                      <a:pt x="323" y="224"/>
                    </a:moveTo>
                    <a:cubicBezTo>
                      <a:pt x="327" y="224"/>
                      <a:pt x="329" y="220"/>
                      <a:pt x="329" y="217"/>
                    </a:cubicBezTo>
                    <a:cubicBezTo>
                      <a:pt x="329" y="210"/>
                      <a:pt x="329" y="210"/>
                      <a:pt x="329" y="210"/>
                    </a:cubicBezTo>
                    <a:cubicBezTo>
                      <a:pt x="329" y="207"/>
                      <a:pt x="327" y="203"/>
                      <a:pt x="323" y="203"/>
                    </a:cubicBezTo>
                    <a:cubicBezTo>
                      <a:pt x="282" y="203"/>
                      <a:pt x="282" y="203"/>
                      <a:pt x="282" y="203"/>
                    </a:cubicBezTo>
                    <a:cubicBezTo>
                      <a:pt x="279" y="203"/>
                      <a:pt x="276" y="207"/>
                      <a:pt x="276" y="210"/>
                    </a:cubicBezTo>
                    <a:cubicBezTo>
                      <a:pt x="276" y="217"/>
                      <a:pt x="276" y="217"/>
                      <a:pt x="276" y="217"/>
                    </a:cubicBezTo>
                    <a:cubicBezTo>
                      <a:pt x="276" y="220"/>
                      <a:pt x="279" y="224"/>
                      <a:pt x="282" y="224"/>
                    </a:cubicBezTo>
                    <a:cubicBezTo>
                      <a:pt x="323" y="224"/>
                      <a:pt x="323" y="224"/>
                      <a:pt x="323" y="224"/>
                    </a:cubicBezTo>
                    <a:cubicBezTo>
                      <a:pt x="323" y="224"/>
                      <a:pt x="323" y="224"/>
                      <a:pt x="323" y="224"/>
                    </a:cubicBezTo>
                    <a:close/>
                    <a:moveTo>
                      <a:pt x="124" y="6"/>
                    </a:moveTo>
                    <a:cubicBezTo>
                      <a:pt x="124" y="3"/>
                      <a:pt x="121" y="0"/>
                      <a:pt x="117" y="0"/>
                    </a:cubicBezTo>
                    <a:cubicBezTo>
                      <a:pt x="110" y="0"/>
                      <a:pt x="110" y="0"/>
                      <a:pt x="110" y="0"/>
                    </a:cubicBezTo>
                    <a:cubicBezTo>
                      <a:pt x="107" y="0"/>
                      <a:pt x="104" y="3"/>
                      <a:pt x="104" y="6"/>
                    </a:cubicBezTo>
                    <a:cubicBezTo>
                      <a:pt x="104" y="47"/>
                      <a:pt x="104" y="47"/>
                      <a:pt x="104" y="47"/>
                    </a:cubicBezTo>
                    <a:cubicBezTo>
                      <a:pt x="104" y="51"/>
                      <a:pt x="107" y="53"/>
                      <a:pt x="110" y="53"/>
                    </a:cubicBezTo>
                    <a:cubicBezTo>
                      <a:pt x="117" y="53"/>
                      <a:pt x="117" y="53"/>
                      <a:pt x="117" y="53"/>
                    </a:cubicBezTo>
                    <a:cubicBezTo>
                      <a:pt x="121" y="53"/>
                      <a:pt x="124" y="51"/>
                      <a:pt x="124" y="47"/>
                    </a:cubicBezTo>
                    <a:cubicBezTo>
                      <a:pt x="124" y="6"/>
                      <a:pt x="124" y="6"/>
                      <a:pt x="124" y="6"/>
                    </a:cubicBezTo>
                    <a:cubicBezTo>
                      <a:pt x="124" y="6"/>
                      <a:pt x="124" y="6"/>
                      <a:pt x="124" y="6"/>
                    </a:cubicBezTo>
                    <a:close/>
                    <a:moveTo>
                      <a:pt x="174" y="6"/>
                    </a:moveTo>
                    <a:cubicBezTo>
                      <a:pt x="174" y="3"/>
                      <a:pt x="171" y="0"/>
                      <a:pt x="168" y="0"/>
                    </a:cubicBezTo>
                    <a:cubicBezTo>
                      <a:pt x="161" y="0"/>
                      <a:pt x="161" y="0"/>
                      <a:pt x="161" y="0"/>
                    </a:cubicBezTo>
                    <a:cubicBezTo>
                      <a:pt x="157" y="0"/>
                      <a:pt x="154" y="3"/>
                      <a:pt x="154" y="6"/>
                    </a:cubicBezTo>
                    <a:cubicBezTo>
                      <a:pt x="154" y="47"/>
                      <a:pt x="154" y="47"/>
                      <a:pt x="154" y="47"/>
                    </a:cubicBezTo>
                    <a:cubicBezTo>
                      <a:pt x="154" y="51"/>
                      <a:pt x="157" y="53"/>
                      <a:pt x="161" y="53"/>
                    </a:cubicBezTo>
                    <a:cubicBezTo>
                      <a:pt x="168" y="53"/>
                      <a:pt x="168" y="53"/>
                      <a:pt x="168" y="53"/>
                    </a:cubicBezTo>
                    <a:cubicBezTo>
                      <a:pt x="171" y="53"/>
                      <a:pt x="174" y="51"/>
                      <a:pt x="174" y="47"/>
                    </a:cubicBezTo>
                    <a:cubicBezTo>
                      <a:pt x="174" y="6"/>
                      <a:pt x="174" y="6"/>
                      <a:pt x="174" y="6"/>
                    </a:cubicBezTo>
                    <a:cubicBezTo>
                      <a:pt x="174" y="6"/>
                      <a:pt x="174" y="6"/>
                      <a:pt x="174" y="6"/>
                    </a:cubicBezTo>
                    <a:close/>
                    <a:moveTo>
                      <a:pt x="225" y="6"/>
                    </a:moveTo>
                    <a:cubicBezTo>
                      <a:pt x="225" y="3"/>
                      <a:pt x="222" y="0"/>
                      <a:pt x="218" y="0"/>
                    </a:cubicBezTo>
                    <a:cubicBezTo>
                      <a:pt x="211" y="0"/>
                      <a:pt x="211" y="0"/>
                      <a:pt x="211" y="0"/>
                    </a:cubicBezTo>
                    <a:cubicBezTo>
                      <a:pt x="207" y="0"/>
                      <a:pt x="204" y="3"/>
                      <a:pt x="204" y="6"/>
                    </a:cubicBezTo>
                    <a:cubicBezTo>
                      <a:pt x="204" y="47"/>
                      <a:pt x="204" y="47"/>
                      <a:pt x="204" y="47"/>
                    </a:cubicBezTo>
                    <a:cubicBezTo>
                      <a:pt x="204" y="51"/>
                      <a:pt x="207" y="53"/>
                      <a:pt x="211" y="53"/>
                    </a:cubicBezTo>
                    <a:cubicBezTo>
                      <a:pt x="218" y="53"/>
                      <a:pt x="218" y="53"/>
                      <a:pt x="218" y="53"/>
                    </a:cubicBezTo>
                    <a:cubicBezTo>
                      <a:pt x="222" y="53"/>
                      <a:pt x="225" y="51"/>
                      <a:pt x="225" y="47"/>
                    </a:cubicBezTo>
                    <a:cubicBezTo>
                      <a:pt x="225" y="6"/>
                      <a:pt x="225" y="6"/>
                      <a:pt x="225" y="6"/>
                    </a:cubicBezTo>
                    <a:cubicBezTo>
                      <a:pt x="225" y="6"/>
                      <a:pt x="225" y="6"/>
                      <a:pt x="225" y="6"/>
                    </a:cubicBezTo>
                    <a:close/>
                    <a:moveTo>
                      <a:pt x="48" y="123"/>
                    </a:moveTo>
                    <a:cubicBezTo>
                      <a:pt x="51" y="123"/>
                      <a:pt x="54" y="120"/>
                      <a:pt x="54" y="116"/>
                    </a:cubicBezTo>
                    <a:cubicBezTo>
                      <a:pt x="54" y="109"/>
                      <a:pt x="54" y="109"/>
                      <a:pt x="54" y="109"/>
                    </a:cubicBezTo>
                    <a:cubicBezTo>
                      <a:pt x="54" y="106"/>
                      <a:pt x="51" y="103"/>
                      <a:pt x="48" y="103"/>
                    </a:cubicBezTo>
                    <a:cubicBezTo>
                      <a:pt x="6" y="103"/>
                      <a:pt x="6" y="103"/>
                      <a:pt x="6" y="103"/>
                    </a:cubicBezTo>
                    <a:cubicBezTo>
                      <a:pt x="3" y="103"/>
                      <a:pt x="0" y="106"/>
                      <a:pt x="0" y="109"/>
                    </a:cubicBezTo>
                    <a:cubicBezTo>
                      <a:pt x="0" y="116"/>
                      <a:pt x="0" y="116"/>
                      <a:pt x="0" y="116"/>
                    </a:cubicBezTo>
                    <a:cubicBezTo>
                      <a:pt x="0" y="120"/>
                      <a:pt x="3" y="123"/>
                      <a:pt x="6" y="123"/>
                    </a:cubicBezTo>
                    <a:cubicBezTo>
                      <a:pt x="48" y="123"/>
                      <a:pt x="48" y="123"/>
                      <a:pt x="48" y="123"/>
                    </a:cubicBezTo>
                    <a:cubicBezTo>
                      <a:pt x="48" y="123"/>
                      <a:pt x="48" y="123"/>
                      <a:pt x="48" y="123"/>
                    </a:cubicBezTo>
                    <a:close/>
                    <a:moveTo>
                      <a:pt x="48" y="174"/>
                    </a:moveTo>
                    <a:cubicBezTo>
                      <a:pt x="51" y="174"/>
                      <a:pt x="54" y="171"/>
                      <a:pt x="54" y="167"/>
                    </a:cubicBezTo>
                    <a:cubicBezTo>
                      <a:pt x="54" y="160"/>
                      <a:pt x="54" y="160"/>
                      <a:pt x="54" y="160"/>
                    </a:cubicBezTo>
                    <a:cubicBezTo>
                      <a:pt x="54" y="156"/>
                      <a:pt x="51" y="153"/>
                      <a:pt x="48" y="153"/>
                    </a:cubicBezTo>
                    <a:cubicBezTo>
                      <a:pt x="6" y="153"/>
                      <a:pt x="6" y="153"/>
                      <a:pt x="6" y="153"/>
                    </a:cubicBezTo>
                    <a:cubicBezTo>
                      <a:pt x="3" y="153"/>
                      <a:pt x="0" y="156"/>
                      <a:pt x="0" y="160"/>
                    </a:cubicBezTo>
                    <a:cubicBezTo>
                      <a:pt x="0" y="167"/>
                      <a:pt x="0" y="167"/>
                      <a:pt x="0" y="167"/>
                    </a:cubicBezTo>
                    <a:cubicBezTo>
                      <a:pt x="0" y="171"/>
                      <a:pt x="3" y="174"/>
                      <a:pt x="6" y="174"/>
                    </a:cubicBezTo>
                    <a:cubicBezTo>
                      <a:pt x="48" y="174"/>
                      <a:pt x="48" y="174"/>
                      <a:pt x="48" y="174"/>
                    </a:cubicBezTo>
                    <a:cubicBezTo>
                      <a:pt x="48" y="174"/>
                      <a:pt x="48" y="174"/>
                      <a:pt x="48" y="174"/>
                    </a:cubicBezTo>
                    <a:close/>
                    <a:moveTo>
                      <a:pt x="48" y="224"/>
                    </a:moveTo>
                    <a:cubicBezTo>
                      <a:pt x="51" y="224"/>
                      <a:pt x="54" y="220"/>
                      <a:pt x="54" y="217"/>
                    </a:cubicBezTo>
                    <a:cubicBezTo>
                      <a:pt x="54" y="210"/>
                      <a:pt x="54" y="210"/>
                      <a:pt x="54" y="210"/>
                    </a:cubicBezTo>
                    <a:cubicBezTo>
                      <a:pt x="54" y="207"/>
                      <a:pt x="51" y="203"/>
                      <a:pt x="48" y="203"/>
                    </a:cubicBezTo>
                    <a:cubicBezTo>
                      <a:pt x="6" y="203"/>
                      <a:pt x="6" y="203"/>
                      <a:pt x="6" y="203"/>
                    </a:cubicBezTo>
                    <a:cubicBezTo>
                      <a:pt x="3" y="203"/>
                      <a:pt x="0" y="207"/>
                      <a:pt x="0" y="210"/>
                    </a:cubicBezTo>
                    <a:cubicBezTo>
                      <a:pt x="0" y="217"/>
                      <a:pt x="0" y="217"/>
                      <a:pt x="0" y="217"/>
                    </a:cubicBezTo>
                    <a:cubicBezTo>
                      <a:pt x="0" y="220"/>
                      <a:pt x="3" y="224"/>
                      <a:pt x="6" y="224"/>
                    </a:cubicBezTo>
                    <a:cubicBezTo>
                      <a:pt x="48" y="224"/>
                      <a:pt x="48" y="224"/>
                      <a:pt x="48" y="224"/>
                    </a:cubicBezTo>
                    <a:cubicBezTo>
                      <a:pt x="48" y="224"/>
                      <a:pt x="48" y="224"/>
                      <a:pt x="48" y="224"/>
                    </a:cubicBezTo>
                    <a:close/>
                    <a:moveTo>
                      <a:pt x="124" y="280"/>
                    </a:moveTo>
                    <a:cubicBezTo>
                      <a:pt x="124" y="276"/>
                      <a:pt x="121" y="274"/>
                      <a:pt x="117" y="274"/>
                    </a:cubicBezTo>
                    <a:cubicBezTo>
                      <a:pt x="110" y="274"/>
                      <a:pt x="110" y="274"/>
                      <a:pt x="110" y="274"/>
                    </a:cubicBezTo>
                    <a:cubicBezTo>
                      <a:pt x="107" y="274"/>
                      <a:pt x="104" y="276"/>
                      <a:pt x="104" y="280"/>
                    </a:cubicBezTo>
                    <a:cubicBezTo>
                      <a:pt x="104" y="321"/>
                      <a:pt x="104" y="321"/>
                      <a:pt x="104" y="321"/>
                    </a:cubicBezTo>
                    <a:cubicBezTo>
                      <a:pt x="104" y="324"/>
                      <a:pt x="107" y="328"/>
                      <a:pt x="110" y="328"/>
                    </a:cubicBezTo>
                    <a:cubicBezTo>
                      <a:pt x="117" y="328"/>
                      <a:pt x="117" y="328"/>
                      <a:pt x="117" y="328"/>
                    </a:cubicBezTo>
                    <a:cubicBezTo>
                      <a:pt x="121" y="328"/>
                      <a:pt x="124" y="324"/>
                      <a:pt x="124" y="321"/>
                    </a:cubicBezTo>
                    <a:cubicBezTo>
                      <a:pt x="124" y="280"/>
                      <a:pt x="124" y="280"/>
                      <a:pt x="124" y="280"/>
                    </a:cubicBezTo>
                    <a:cubicBezTo>
                      <a:pt x="124" y="280"/>
                      <a:pt x="124" y="280"/>
                      <a:pt x="124" y="280"/>
                    </a:cubicBezTo>
                    <a:close/>
                    <a:moveTo>
                      <a:pt x="174" y="280"/>
                    </a:moveTo>
                    <a:cubicBezTo>
                      <a:pt x="174" y="276"/>
                      <a:pt x="171" y="274"/>
                      <a:pt x="168" y="274"/>
                    </a:cubicBezTo>
                    <a:cubicBezTo>
                      <a:pt x="161" y="274"/>
                      <a:pt x="161" y="274"/>
                      <a:pt x="161" y="274"/>
                    </a:cubicBezTo>
                    <a:cubicBezTo>
                      <a:pt x="157" y="274"/>
                      <a:pt x="154" y="276"/>
                      <a:pt x="154" y="280"/>
                    </a:cubicBezTo>
                    <a:cubicBezTo>
                      <a:pt x="154" y="321"/>
                      <a:pt x="154" y="321"/>
                      <a:pt x="154" y="321"/>
                    </a:cubicBezTo>
                    <a:cubicBezTo>
                      <a:pt x="154" y="324"/>
                      <a:pt x="157" y="328"/>
                      <a:pt x="161" y="328"/>
                    </a:cubicBezTo>
                    <a:cubicBezTo>
                      <a:pt x="168" y="328"/>
                      <a:pt x="168" y="328"/>
                      <a:pt x="168" y="328"/>
                    </a:cubicBezTo>
                    <a:cubicBezTo>
                      <a:pt x="171" y="328"/>
                      <a:pt x="174" y="324"/>
                      <a:pt x="174" y="321"/>
                    </a:cubicBezTo>
                    <a:cubicBezTo>
                      <a:pt x="174" y="280"/>
                      <a:pt x="174" y="280"/>
                      <a:pt x="174" y="280"/>
                    </a:cubicBezTo>
                    <a:cubicBezTo>
                      <a:pt x="174" y="280"/>
                      <a:pt x="174" y="280"/>
                      <a:pt x="174" y="280"/>
                    </a:cubicBezTo>
                    <a:close/>
                    <a:moveTo>
                      <a:pt x="225" y="280"/>
                    </a:moveTo>
                    <a:cubicBezTo>
                      <a:pt x="225" y="276"/>
                      <a:pt x="222" y="274"/>
                      <a:pt x="218" y="274"/>
                    </a:cubicBezTo>
                    <a:cubicBezTo>
                      <a:pt x="211" y="274"/>
                      <a:pt x="211" y="274"/>
                      <a:pt x="211" y="274"/>
                    </a:cubicBezTo>
                    <a:cubicBezTo>
                      <a:pt x="207" y="274"/>
                      <a:pt x="204" y="276"/>
                      <a:pt x="204" y="280"/>
                    </a:cubicBezTo>
                    <a:cubicBezTo>
                      <a:pt x="204" y="321"/>
                      <a:pt x="204" y="321"/>
                      <a:pt x="204" y="321"/>
                    </a:cubicBezTo>
                    <a:cubicBezTo>
                      <a:pt x="204" y="324"/>
                      <a:pt x="207" y="328"/>
                      <a:pt x="211" y="328"/>
                    </a:cubicBezTo>
                    <a:cubicBezTo>
                      <a:pt x="218" y="328"/>
                      <a:pt x="218" y="328"/>
                      <a:pt x="218" y="328"/>
                    </a:cubicBezTo>
                    <a:cubicBezTo>
                      <a:pt x="222" y="328"/>
                      <a:pt x="225" y="324"/>
                      <a:pt x="225" y="321"/>
                    </a:cubicBezTo>
                    <a:cubicBezTo>
                      <a:pt x="225" y="280"/>
                      <a:pt x="225" y="280"/>
                      <a:pt x="225" y="280"/>
                    </a:cubicBezTo>
                    <a:cubicBezTo>
                      <a:pt x="225" y="280"/>
                      <a:pt x="225" y="280"/>
                      <a:pt x="225" y="280"/>
                    </a:cubicBezTo>
                    <a:close/>
                  </a:path>
                </a:pathLst>
              </a:custGeom>
              <a:noFill/>
              <a:ln w="3175">
                <a:solidFill>
                  <a:srgbClr val="FFFFFF"/>
                </a:solidFill>
                <a:prstDash val="lgDash"/>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sp>
          <p:nvSpPr>
            <p:cNvPr id="335" name="Freeform 5"/>
            <p:cNvSpPr>
              <a:spLocks noChangeAspect="1" noEditPoints="1"/>
            </p:cNvSpPr>
            <p:nvPr/>
          </p:nvSpPr>
          <p:spPr bwMode="auto">
            <a:xfrm>
              <a:off x="8506236" y="4802627"/>
              <a:ext cx="305365" cy="249157"/>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cxnSp>
          <p:nvCxnSpPr>
            <p:cNvPr id="336" name="Straight Arrow Connector 42"/>
            <p:cNvCxnSpPr>
              <a:stCxn id="339" idx="2"/>
              <a:endCxn id="323" idx="0"/>
            </p:cNvCxnSpPr>
            <p:nvPr/>
          </p:nvCxnSpPr>
          <p:spPr>
            <a:xfrm>
              <a:off x="5971639" y="3803423"/>
              <a:ext cx="790970" cy="487123"/>
            </a:xfrm>
            <a:prstGeom prst="straightConnector1">
              <a:avLst/>
            </a:prstGeom>
            <a:noFill/>
            <a:ln w="25400" cap="flat" cmpd="sng" algn="ctr">
              <a:solidFill>
                <a:srgbClr val="D2D2D2">
                  <a:lumMod val="90000"/>
                </a:srgbClr>
              </a:solidFill>
              <a:prstDash val="solid"/>
              <a:headEnd type="none"/>
              <a:tailEnd type="triangle" w="lg" len="med"/>
            </a:ln>
            <a:effectLst/>
          </p:spPr>
        </p:cxnSp>
        <p:cxnSp>
          <p:nvCxnSpPr>
            <p:cNvPr id="337" name="Straight Arrow Connector 43"/>
            <p:cNvCxnSpPr>
              <a:stCxn id="340" idx="2"/>
              <a:endCxn id="323" idx="0"/>
            </p:cNvCxnSpPr>
            <p:nvPr/>
          </p:nvCxnSpPr>
          <p:spPr>
            <a:xfrm flipH="1">
              <a:off x="6762609" y="3803423"/>
              <a:ext cx="793312" cy="487123"/>
            </a:xfrm>
            <a:prstGeom prst="straightConnector1">
              <a:avLst/>
            </a:prstGeom>
            <a:noFill/>
            <a:ln w="25400" cap="flat" cmpd="sng" algn="ctr">
              <a:solidFill>
                <a:srgbClr val="D2D2D2">
                  <a:lumMod val="90000"/>
                </a:srgbClr>
              </a:solidFill>
              <a:prstDash val="solid"/>
              <a:headEnd type="none"/>
              <a:tailEnd type="triangle" w="lg" len="med"/>
            </a:ln>
            <a:effectLst/>
          </p:spPr>
        </p:cxnSp>
        <p:cxnSp>
          <p:nvCxnSpPr>
            <p:cNvPr id="338" name="Straight Arrow Connector 44"/>
            <p:cNvCxnSpPr>
              <a:stCxn id="341" idx="2"/>
              <a:endCxn id="325" idx="0"/>
            </p:cNvCxnSpPr>
            <p:nvPr/>
          </p:nvCxnSpPr>
          <p:spPr>
            <a:xfrm flipH="1">
              <a:off x="9156006" y="3803423"/>
              <a:ext cx="1170" cy="487123"/>
            </a:xfrm>
            <a:prstGeom prst="straightConnector1">
              <a:avLst/>
            </a:prstGeom>
            <a:noFill/>
            <a:ln w="25400" cap="flat" cmpd="sng" algn="ctr">
              <a:solidFill>
                <a:srgbClr val="D2D2D2">
                  <a:lumMod val="90000"/>
                </a:srgbClr>
              </a:solidFill>
              <a:prstDash val="solid"/>
              <a:headEnd type="none"/>
              <a:tailEnd type="triangle" w="lg" len="med"/>
            </a:ln>
            <a:effectLst/>
          </p:spPr>
        </p:cxnSp>
        <p:sp>
          <p:nvSpPr>
            <p:cNvPr id="339" name="Rectangle 46"/>
            <p:cNvSpPr/>
            <p:nvPr/>
          </p:nvSpPr>
          <p:spPr>
            <a:xfrm>
              <a:off x="5197642" y="2731167"/>
              <a:ext cx="1547993" cy="1072256"/>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Shielded Virtual Machines</a:t>
              </a:r>
            </a:p>
          </p:txBody>
        </p:sp>
        <p:sp>
          <p:nvSpPr>
            <p:cNvPr id="340" name="Rectangle 47"/>
            <p:cNvSpPr/>
            <p:nvPr/>
          </p:nvSpPr>
          <p:spPr>
            <a:xfrm>
              <a:off x="6781924" y="2731167"/>
              <a:ext cx="1547993" cy="1072256"/>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Shielded Virtual Machines</a:t>
              </a:r>
            </a:p>
          </p:txBody>
        </p:sp>
        <p:sp>
          <p:nvSpPr>
            <p:cNvPr id="341" name="Rectangle 48"/>
            <p:cNvSpPr/>
            <p:nvPr/>
          </p:nvSpPr>
          <p:spPr>
            <a:xfrm>
              <a:off x="8366207" y="2731167"/>
              <a:ext cx="1581940" cy="1072256"/>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Shielded Virtual Machines</a:t>
              </a:r>
            </a:p>
          </p:txBody>
        </p:sp>
        <p:grpSp>
          <p:nvGrpSpPr>
            <p:cNvPr id="342" name="Group 49"/>
            <p:cNvGrpSpPr/>
            <p:nvPr/>
          </p:nvGrpSpPr>
          <p:grpSpPr>
            <a:xfrm>
              <a:off x="9442661" y="3457463"/>
              <a:ext cx="455742" cy="447509"/>
              <a:chOff x="6489287" y="2661536"/>
              <a:chExt cx="816955" cy="706237"/>
            </a:xfrm>
          </p:grpSpPr>
          <p:grpSp>
            <p:nvGrpSpPr>
              <p:cNvPr id="361" name="Group 78"/>
              <p:cNvGrpSpPr/>
              <p:nvPr/>
            </p:nvGrpSpPr>
            <p:grpSpPr>
              <a:xfrm>
                <a:off x="6489287" y="2661536"/>
                <a:ext cx="745404" cy="706237"/>
                <a:chOff x="1150761" y="2822066"/>
                <a:chExt cx="745404" cy="706237"/>
              </a:xfrm>
            </p:grpSpPr>
            <p:sp>
              <p:nvSpPr>
                <p:cNvPr id="365" name="Oval 90"/>
                <p:cNvSpPr/>
                <p:nvPr/>
              </p:nvSpPr>
              <p:spPr bwMode="auto">
                <a:xfrm>
                  <a:off x="1150761" y="2822066"/>
                  <a:ext cx="745404" cy="706237"/>
                </a:xfrm>
                <a:prstGeom prst="ellipse">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66" name="Freeform 5"/>
                <p:cNvSpPr>
                  <a:spLocks noChangeAspect="1" noEditPoints="1"/>
                </p:cNvSpPr>
                <p:nvPr/>
              </p:nvSpPr>
              <p:spPr bwMode="auto">
                <a:xfrm>
                  <a:off x="1317907" y="2985538"/>
                  <a:ext cx="396707" cy="374903"/>
                </a:xfrm>
                <a:custGeom>
                  <a:avLst/>
                  <a:gdLst>
                    <a:gd name="T0" fmla="*/ 61 w 329"/>
                    <a:gd name="T1" fmla="*/ 67 h 328"/>
                    <a:gd name="T2" fmla="*/ 261 w 329"/>
                    <a:gd name="T3" fmla="*/ 266 h 328"/>
                    <a:gd name="T4" fmla="*/ 261 w 329"/>
                    <a:gd name="T5" fmla="*/ 60 h 328"/>
                    <a:gd name="T6" fmla="*/ 329 w 329"/>
                    <a:gd name="T7" fmla="*/ 109 h 328"/>
                    <a:gd name="T8" fmla="*/ 276 w 329"/>
                    <a:gd name="T9" fmla="*/ 109 h 328"/>
                    <a:gd name="T10" fmla="*/ 323 w 329"/>
                    <a:gd name="T11" fmla="*/ 123 h 328"/>
                    <a:gd name="T12" fmla="*/ 329 w 329"/>
                    <a:gd name="T13" fmla="*/ 167 h 328"/>
                    <a:gd name="T14" fmla="*/ 282 w 329"/>
                    <a:gd name="T15" fmla="*/ 153 h 328"/>
                    <a:gd name="T16" fmla="*/ 282 w 329"/>
                    <a:gd name="T17" fmla="*/ 174 h 328"/>
                    <a:gd name="T18" fmla="*/ 323 w 329"/>
                    <a:gd name="T19" fmla="*/ 224 h 328"/>
                    <a:gd name="T20" fmla="*/ 323 w 329"/>
                    <a:gd name="T21" fmla="*/ 203 h 328"/>
                    <a:gd name="T22" fmla="*/ 276 w 329"/>
                    <a:gd name="T23" fmla="*/ 217 h 328"/>
                    <a:gd name="T24" fmla="*/ 323 w 329"/>
                    <a:gd name="T25" fmla="*/ 224 h 328"/>
                    <a:gd name="T26" fmla="*/ 110 w 329"/>
                    <a:gd name="T27" fmla="*/ 0 h 328"/>
                    <a:gd name="T28" fmla="*/ 110 w 329"/>
                    <a:gd name="T29" fmla="*/ 53 h 328"/>
                    <a:gd name="T30" fmla="*/ 124 w 329"/>
                    <a:gd name="T31" fmla="*/ 6 h 328"/>
                    <a:gd name="T32" fmla="*/ 168 w 329"/>
                    <a:gd name="T33" fmla="*/ 0 h 328"/>
                    <a:gd name="T34" fmla="*/ 154 w 329"/>
                    <a:gd name="T35" fmla="*/ 47 h 328"/>
                    <a:gd name="T36" fmla="*/ 174 w 329"/>
                    <a:gd name="T37" fmla="*/ 47 h 328"/>
                    <a:gd name="T38" fmla="*/ 225 w 329"/>
                    <a:gd name="T39" fmla="*/ 6 h 328"/>
                    <a:gd name="T40" fmla="*/ 204 w 329"/>
                    <a:gd name="T41" fmla="*/ 6 h 328"/>
                    <a:gd name="T42" fmla="*/ 218 w 329"/>
                    <a:gd name="T43" fmla="*/ 53 h 328"/>
                    <a:gd name="T44" fmla="*/ 225 w 329"/>
                    <a:gd name="T45" fmla="*/ 6 h 328"/>
                    <a:gd name="T46" fmla="*/ 54 w 329"/>
                    <a:gd name="T47" fmla="*/ 109 h 328"/>
                    <a:gd name="T48" fmla="*/ 0 w 329"/>
                    <a:gd name="T49" fmla="*/ 109 h 328"/>
                    <a:gd name="T50" fmla="*/ 48 w 329"/>
                    <a:gd name="T51" fmla="*/ 123 h 328"/>
                    <a:gd name="T52" fmla="*/ 54 w 329"/>
                    <a:gd name="T53" fmla="*/ 167 h 328"/>
                    <a:gd name="T54" fmla="*/ 6 w 329"/>
                    <a:gd name="T55" fmla="*/ 153 h 328"/>
                    <a:gd name="T56" fmla="*/ 6 w 329"/>
                    <a:gd name="T57" fmla="*/ 174 h 328"/>
                    <a:gd name="T58" fmla="*/ 48 w 329"/>
                    <a:gd name="T59" fmla="*/ 224 h 328"/>
                    <a:gd name="T60" fmla="*/ 48 w 329"/>
                    <a:gd name="T61" fmla="*/ 203 h 328"/>
                    <a:gd name="T62" fmla="*/ 0 w 329"/>
                    <a:gd name="T63" fmla="*/ 217 h 328"/>
                    <a:gd name="T64" fmla="*/ 48 w 329"/>
                    <a:gd name="T65" fmla="*/ 224 h 328"/>
                    <a:gd name="T66" fmla="*/ 110 w 329"/>
                    <a:gd name="T67" fmla="*/ 274 h 328"/>
                    <a:gd name="T68" fmla="*/ 110 w 329"/>
                    <a:gd name="T69" fmla="*/ 328 h 328"/>
                    <a:gd name="T70" fmla="*/ 124 w 329"/>
                    <a:gd name="T71" fmla="*/ 280 h 328"/>
                    <a:gd name="T72" fmla="*/ 168 w 329"/>
                    <a:gd name="T73" fmla="*/ 274 h 328"/>
                    <a:gd name="T74" fmla="*/ 154 w 329"/>
                    <a:gd name="T75" fmla="*/ 321 h 328"/>
                    <a:gd name="T76" fmla="*/ 174 w 329"/>
                    <a:gd name="T77" fmla="*/ 321 h 328"/>
                    <a:gd name="T78" fmla="*/ 225 w 329"/>
                    <a:gd name="T79" fmla="*/ 280 h 328"/>
                    <a:gd name="T80" fmla="*/ 204 w 329"/>
                    <a:gd name="T81" fmla="*/ 280 h 328"/>
                    <a:gd name="T82" fmla="*/ 218 w 329"/>
                    <a:gd name="T83" fmla="*/ 328 h 328"/>
                    <a:gd name="T84" fmla="*/ 225 w 329"/>
                    <a:gd name="T85" fmla="*/ 28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9" h="328">
                      <a:moveTo>
                        <a:pt x="261" y="60"/>
                      </a:moveTo>
                      <a:cubicBezTo>
                        <a:pt x="261" y="60"/>
                        <a:pt x="261" y="60"/>
                        <a:pt x="68" y="60"/>
                      </a:cubicBezTo>
                      <a:cubicBezTo>
                        <a:pt x="64" y="60"/>
                        <a:pt x="61" y="63"/>
                        <a:pt x="61" y="67"/>
                      </a:cubicBezTo>
                      <a:cubicBezTo>
                        <a:pt x="61" y="67"/>
                        <a:pt x="61" y="67"/>
                        <a:pt x="61" y="259"/>
                      </a:cubicBezTo>
                      <a:cubicBezTo>
                        <a:pt x="61" y="263"/>
                        <a:pt x="64" y="266"/>
                        <a:pt x="68" y="266"/>
                      </a:cubicBezTo>
                      <a:cubicBezTo>
                        <a:pt x="68" y="266"/>
                        <a:pt x="68" y="266"/>
                        <a:pt x="261" y="266"/>
                      </a:cubicBezTo>
                      <a:cubicBezTo>
                        <a:pt x="265" y="266"/>
                        <a:pt x="267" y="263"/>
                        <a:pt x="267" y="259"/>
                      </a:cubicBezTo>
                      <a:cubicBezTo>
                        <a:pt x="267" y="259"/>
                        <a:pt x="267" y="259"/>
                        <a:pt x="267" y="67"/>
                      </a:cubicBezTo>
                      <a:cubicBezTo>
                        <a:pt x="267" y="63"/>
                        <a:pt x="265" y="60"/>
                        <a:pt x="261" y="60"/>
                      </a:cubicBezTo>
                      <a:close/>
                      <a:moveTo>
                        <a:pt x="323" y="123"/>
                      </a:moveTo>
                      <a:cubicBezTo>
                        <a:pt x="327" y="123"/>
                        <a:pt x="329" y="120"/>
                        <a:pt x="329" y="116"/>
                      </a:cubicBezTo>
                      <a:cubicBezTo>
                        <a:pt x="329" y="109"/>
                        <a:pt x="329" y="109"/>
                        <a:pt x="329" y="109"/>
                      </a:cubicBezTo>
                      <a:cubicBezTo>
                        <a:pt x="329" y="106"/>
                        <a:pt x="327" y="103"/>
                        <a:pt x="323" y="103"/>
                      </a:cubicBezTo>
                      <a:cubicBezTo>
                        <a:pt x="282" y="103"/>
                        <a:pt x="282" y="103"/>
                        <a:pt x="282" y="103"/>
                      </a:cubicBezTo>
                      <a:cubicBezTo>
                        <a:pt x="279" y="103"/>
                        <a:pt x="276" y="106"/>
                        <a:pt x="276" y="109"/>
                      </a:cubicBezTo>
                      <a:cubicBezTo>
                        <a:pt x="276" y="116"/>
                        <a:pt x="276" y="116"/>
                        <a:pt x="276" y="116"/>
                      </a:cubicBezTo>
                      <a:cubicBezTo>
                        <a:pt x="276" y="120"/>
                        <a:pt x="279" y="123"/>
                        <a:pt x="282" y="123"/>
                      </a:cubicBezTo>
                      <a:cubicBezTo>
                        <a:pt x="323" y="123"/>
                        <a:pt x="323" y="123"/>
                        <a:pt x="323" y="123"/>
                      </a:cubicBezTo>
                      <a:cubicBezTo>
                        <a:pt x="323" y="123"/>
                        <a:pt x="323" y="123"/>
                        <a:pt x="323" y="123"/>
                      </a:cubicBezTo>
                      <a:close/>
                      <a:moveTo>
                        <a:pt x="323" y="174"/>
                      </a:moveTo>
                      <a:cubicBezTo>
                        <a:pt x="327" y="174"/>
                        <a:pt x="329" y="171"/>
                        <a:pt x="329" y="167"/>
                      </a:cubicBezTo>
                      <a:cubicBezTo>
                        <a:pt x="329" y="160"/>
                        <a:pt x="329" y="160"/>
                        <a:pt x="329" y="160"/>
                      </a:cubicBezTo>
                      <a:cubicBezTo>
                        <a:pt x="329" y="156"/>
                        <a:pt x="327" y="153"/>
                        <a:pt x="323" y="153"/>
                      </a:cubicBezTo>
                      <a:cubicBezTo>
                        <a:pt x="282" y="153"/>
                        <a:pt x="282" y="153"/>
                        <a:pt x="282" y="153"/>
                      </a:cubicBezTo>
                      <a:cubicBezTo>
                        <a:pt x="279" y="153"/>
                        <a:pt x="276" y="156"/>
                        <a:pt x="276" y="160"/>
                      </a:cubicBezTo>
                      <a:cubicBezTo>
                        <a:pt x="276" y="167"/>
                        <a:pt x="276" y="167"/>
                        <a:pt x="276" y="167"/>
                      </a:cubicBezTo>
                      <a:cubicBezTo>
                        <a:pt x="276" y="171"/>
                        <a:pt x="279" y="174"/>
                        <a:pt x="282" y="174"/>
                      </a:cubicBezTo>
                      <a:cubicBezTo>
                        <a:pt x="323" y="174"/>
                        <a:pt x="323" y="174"/>
                        <a:pt x="323" y="174"/>
                      </a:cubicBezTo>
                      <a:cubicBezTo>
                        <a:pt x="323" y="174"/>
                        <a:pt x="323" y="174"/>
                        <a:pt x="323" y="174"/>
                      </a:cubicBezTo>
                      <a:close/>
                      <a:moveTo>
                        <a:pt x="323" y="224"/>
                      </a:moveTo>
                      <a:cubicBezTo>
                        <a:pt x="327" y="224"/>
                        <a:pt x="329" y="220"/>
                        <a:pt x="329" y="217"/>
                      </a:cubicBezTo>
                      <a:cubicBezTo>
                        <a:pt x="329" y="210"/>
                        <a:pt x="329" y="210"/>
                        <a:pt x="329" y="210"/>
                      </a:cubicBezTo>
                      <a:cubicBezTo>
                        <a:pt x="329" y="207"/>
                        <a:pt x="327" y="203"/>
                        <a:pt x="323" y="203"/>
                      </a:cubicBezTo>
                      <a:cubicBezTo>
                        <a:pt x="282" y="203"/>
                        <a:pt x="282" y="203"/>
                        <a:pt x="282" y="203"/>
                      </a:cubicBezTo>
                      <a:cubicBezTo>
                        <a:pt x="279" y="203"/>
                        <a:pt x="276" y="207"/>
                        <a:pt x="276" y="210"/>
                      </a:cubicBezTo>
                      <a:cubicBezTo>
                        <a:pt x="276" y="217"/>
                        <a:pt x="276" y="217"/>
                        <a:pt x="276" y="217"/>
                      </a:cubicBezTo>
                      <a:cubicBezTo>
                        <a:pt x="276" y="220"/>
                        <a:pt x="279" y="224"/>
                        <a:pt x="282" y="224"/>
                      </a:cubicBezTo>
                      <a:cubicBezTo>
                        <a:pt x="323" y="224"/>
                        <a:pt x="323" y="224"/>
                        <a:pt x="323" y="224"/>
                      </a:cubicBezTo>
                      <a:cubicBezTo>
                        <a:pt x="323" y="224"/>
                        <a:pt x="323" y="224"/>
                        <a:pt x="323" y="224"/>
                      </a:cubicBezTo>
                      <a:close/>
                      <a:moveTo>
                        <a:pt x="124" y="6"/>
                      </a:moveTo>
                      <a:cubicBezTo>
                        <a:pt x="124" y="3"/>
                        <a:pt x="121" y="0"/>
                        <a:pt x="117" y="0"/>
                      </a:cubicBezTo>
                      <a:cubicBezTo>
                        <a:pt x="110" y="0"/>
                        <a:pt x="110" y="0"/>
                        <a:pt x="110" y="0"/>
                      </a:cubicBezTo>
                      <a:cubicBezTo>
                        <a:pt x="107" y="0"/>
                        <a:pt x="104" y="3"/>
                        <a:pt x="104" y="6"/>
                      </a:cubicBezTo>
                      <a:cubicBezTo>
                        <a:pt x="104" y="47"/>
                        <a:pt x="104" y="47"/>
                        <a:pt x="104" y="47"/>
                      </a:cubicBezTo>
                      <a:cubicBezTo>
                        <a:pt x="104" y="51"/>
                        <a:pt x="107" y="53"/>
                        <a:pt x="110" y="53"/>
                      </a:cubicBezTo>
                      <a:cubicBezTo>
                        <a:pt x="117" y="53"/>
                        <a:pt x="117" y="53"/>
                        <a:pt x="117" y="53"/>
                      </a:cubicBezTo>
                      <a:cubicBezTo>
                        <a:pt x="121" y="53"/>
                        <a:pt x="124" y="51"/>
                        <a:pt x="124" y="47"/>
                      </a:cubicBezTo>
                      <a:cubicBezTo>
                        <a:pt x="124" y="6"/>
                        <a:pt x="124" y="6"/>
                        <a:pt x="124" y="6"/>
                      </a:cubicBezTo>
                      <a:cubicBezTo>
                        <a:pt x="124" y="6"/>
                        <a:pt x="124" y="6"/>
                        <a:pt x="124" y="6"/>
                      </a:cubicBezTo>
                      <a:close/>
                      <a:moveTo>
                        <a:pt x="174" y="6"/>
                      </a:moveTo>
                      <a:cubicBezTo>
                        <a:pt x="174" y="3"/>
                        <a:pt x="171" y="0"/>
                        <a:pt x="168" y="0"/>
                      </a:cubicBezTo>
                      <a:cubicBezTo>
                        <a:pt x="161" y="0"/>
                        <a:pt x="161" y="0"/>
                        <a:pt x="161" y="0"/>
                      </a:cubicBezTo>
                      <a:cubicBezTo>
                        <a:pt x="157" y="0"/>
                        <a:pt x="154" y="3"/>
                        <a:pt x="154" y="6"/>
                      </a:cubicBezTo>
                      <a:cubicBezTo>
                        <a:pt x="154" y="47"/>
                        <a:pt x="154" y="47"/>
                        <a:pt x="154" y="47"/>
                      </a:cubicBezTo>
                      <a:cubicBezTo>
                        <a:pt x="154" y="51"/>
                        <a:pt x="157" y="53"/>
                        <a:pt x="161" y="53"/>
                      </a:cubicBezTo>
                      <a:cubicBezTo>
                        <a:pt x="168" y="53"/>
                        <a:pt x="168" y="53"/>
                        <a:pt x="168" y="53"/>
                      </a:cubicBezTo>
                      <a:cubicBezTo>
                        <a:pt x="171" y="53"/>
                        <a:pt x="174" y="51"/>
                        <a:pt x="174" y="47"/>
                      </a:cubicBezTo>
                      <a:cubicBezTo>
                        <a:pt x="174" y="6"/>
                        <a:pt x="174" y="6"/>
                        <a:pt x="174" y="6"/>
                      </a:cubicBezTo>
                      <a:cubicBezTo>
                        <a:pt x="174" y="6"/>
                        <a:pt x="174" y="6"/>
                        <a:pt x="174" y="6"/>
                      </a:cubicBezTo>
                      <a:close/>
                      <a:moveTo>
                        <a:pt x="225" y="6"/>
                      </a:moveTo>
                      <a:cubicBezTo>
                        <a:pt x="225" y="3"/>
                        <a:pt x="222" y="0"/>
                        <a:pt x="218" y="0"/>
                      </a:cubicBezTo>
                      <a:cubicBezTo>
                        <a:pt x="211" y="0"/>
                        <a:pt x="211" y="0"/>
                        <a:pt x="211" y="0"/>
                      </a:cubicBezTo>
                      <a:cubicBezTo>
                        <a:pt x="207" y="0"/>
                        <a:pt x="204" y="3"/>
                        <a:pt x="204" y="6"/>
                      </a:cubicBezTo>
                      <a:cubicBezTo>
                        <a:pt x="204" y="47"/>
                        <a:pt x="204" y="47"/>
                        <a:pt x="204" y="47"/>
                      </a:cubicBezTo>
                      <a:cubicBezTo>
                        <a:pt x="204" y="51"/>
                        <a:pt x="207" y="53"/>
                        <a:pt x="211" y="53"/>
                      </a:cubicBezTo>
                      <a:cubicBezTo>
                        <a:pt x="218" y="53"/>
                        <a:pt x="218" y="53"/>
                        <a:pt x="218" y="53"/>
                      </a:cubicBezTo>
                      <a:cubicBezTo>
                        <a:pt x="222" y="53"/>
                        <a:pt x="225" y="51"/>
                        <a:pt x="225" y="47"/>
                      </a:cubicBezTo>
                      <a:cubicBezTo>
                        <a:pt x="225" y="6"/>
                        <a:pt x="225" y="6"/>
                        <a:pt x="225" y="6"/>
                      </a:cubicBezTo>
                      <a:cubicBezTo>
                        <a:pt x="225" y="6"/>
                        <a:pt x="225" y="6"/>
                        <a:pt x="225" y="6"/>
                      </a:cubicBezTo>
                      <a:close/>
                      <a:moveTo>
                        <a:pt x="48" y="123"/>
                      </a:moveTo>
                      <a:cubicBezTo>
                        <a:pt x="51" y="123"/>
                        <a:pt x="54" y="120"/>
                        <a:pt x="54" y="116"/>
                      </a:cubicBezTo>
                      <a:cubicBezTo>
                        <a:pt x="54" y="109"/>
                        <a:pt x="54" y="109"/>
                        <a:pt x="54" y="109"/>
                      </a:cubicBezTo>
                      <a:cubicBezTo>
                        <a:pt x="54" y="106"/>
                        <a:pt x="51" y="103"/>
                        <a:pt x="48" y="103"/>
                      </a:cubicBezTo>
                      <a:cubicBezTo>
                        <a:pt x="6" y="103"/>
                        <a:pt x="6" y="103"/>
                        <a:pt x="6" y="103"/>
                      </a:cubicBezTo>
                      <a:cubicBezTo>
                        <a:pt x="3" y="103"/>
                        <a:pt x="0" y="106"/>
                        <a:pt x="0" y="109"/>
                      </a:cubicBezTo>
                      <a:cubicBezTo>
                        <a:pt x="0" y="116"/>
                        <a:pt x="0" y="116"/>
                        <a:pt x="0" y="116"/>
                      </a:cubicBezTo>
                      <a:cubicBezTo>
                        <a:pt x="0" y="120"/>
                        <a:pt x="3" y="123"/>
                        <a:pt x="6" y="123"/>
                      </a:cubicBezTo>
                      <a:cubicBezTo>
                        <a:pt x="48" y="123"/>
                        <a:pt x="48" y="123"/>
                        <a:pt x="48" y="123"/>
                      </a:cubicBezTo>
                      <a:cubicBezTo>
                        <a:pt x="48" y="123"/>
                        <a:pt x="48" y="123"/>
                        <a:pt x="48" y="123"/>
                      </a:cubicBezTo>
                      <a:close/>
                      <a:moveTo>
                        <a:pt x="48" y="174"/>
                      </a:moveTo>
                      <a:cubicBezTo>
                        <a:pt x="51" y="174"/>
                        <a:pt x="54" y="171"/>
                        <a:pt x="54" y="167"/>
                      </a:cubicBezTo>
                      <a:cubicBezTo>
                        <a:pt x="54" y="160"/>
                        <a:pt x="54" y="160"/>
                        <a:pt x="54" y="160"/>
                      </a:cubicBezTo>
                      <a:cubicBezTo>
                        <a:pt x="54" y="156"/>
                        <a:pt x="51" y="153"/>
                        <a:pt x="48" y="153"/>
                      </a:cubicBezTo>
                      <a:cubicBezTo>
                        <a:pt x="6" y="153"/>
                        <a:pt x="6" y="153"/>
                        <a:pt x="6" y="153"/>
                      </a:cubicBezTo>
                      <a:cubicBezTo>
                        <a:pt x="3" y="153"/>
                        <a:pt x="0" y="156"/>
                        <a:pt x="0" y="160"/>
                      </a:cubicBezTo>
                      <a:cubicBezTo>
                        <a:pt x="0" y="167"/>
                        <a:pt x="0" y="167"/>
                        <a:pt x="0" y="167"/>
                      </a:cubicBezTo>
                      <a:cubicBezTo>
                        <a:pt x="0" y="171"/>
                        <a:pt x="3" y="174"/>
                        <a:pt x="6" y="174"/>
                      </a:cubicBezTo>
                      <a:cubicBezTo>
                        <a:pt x="48" y="174"/>
                        <a:pt x="48" y="174"/>
                        <a:pt x="48" y="174"/>
                      </a:cubicBezTo>
                      <a:cubicBezTo>
                        <a:pt x="48" y="174"/>
                        <a:pt x="48" y="174"/>
                        <a:pt x="48" y="174"/>
                      </a:cubicBezTo>
                      <a:close/>
                      <a:moveTo>
                        <a:pt x="48" y="224"/>
                      </a:moveTo>
                      <a:cubicBezTo>
                        <a:pt x="51" y="224"/>
                        <a:pt x="54" y="220"/>
                        <a:pt x="54" y="217"/>
                      </a:cubicBezTo>
                      <a:cubicBezTo>
                        <a:pt x="54" y="210"/>
                        <a:pt x="54" y="210"/>
                        <a:pt x="54" y="210"/>
                      </a:cubicBezTo>
                      <a:cubicBezTo>
                        <a:pt x="54" y="207"/>
                        <a:pt x="51" y="203"/>
                        <a:pt x="48" y="203"/>
                      </a:cubicBezTo>
                      <a:cubicBezTo>
                        <a:pt x="6" y="203"/>
                        <a:pt x="6" y="203"/>
                        <a:pt x="6" y="203"/>
                      </a:cubicBezTo>
                      <a:cubicBezTo>
                        <a:pt x="3" y="203"/>
                        <a:pt x="0" y="207"/>
                        <a:pt x="0" y="210"/>
                      </a:cubicBezTo>
                      <a:cubicBezTo>
                        <a:pt x="0" y="217"/>
                        <a:pt x="0" y="217"/>
                        <a:pt x="0" y="217"/>
                      </a:cubicBezTo>
                      <a:cubicBezTo>
                        <a:pt x="0" y="220"/>
                        <a:pt x="3" y="224"/>
                        <a:pt x="6" y="224"/>
                      </a:cubicBezTo>
                      <a:cubicBezTo>
                        <a:pt x="48" y="224"/>
                        <a:pt x="48" y="224"/>
                        <a:pt x="48" y="224"/>
                      </a:cubicBezTo>
                      <a:cubicBezTo>
                        <a:pt x="48" y="224"/>
                        <a:pt x="48" y="224"/>
                        <a:pt x="48" y="224"/>
                      </a:cubicBezTo>
                      <a:close/>
                      <a:moveTo>
                        <a:pt x="124" y="280"/>
                      </a:moveTo>
                      <a:cubicBezTo>
                        <a:pt x="124" y="276"/>
                        <a:pt x="121" y="274"/>
                        <a:pt x="117" y="274"/>
                      </a:cubicBezTo>
                      <a:cubicBezTo>
                        <a:pt x="110" y="274"/>
                        <a:pt x="110" y="274"/>
                        <a:pt x="110" y="274"/>
                      </a:cubicBezTo>
                      <a:cubicBezTo>
                        <a:pt x="107" y="274"/>
                        <a:pt x="104" y="276"/>
                        <a:pt x="104" y="280"/>
                      </a:cubicBezTo>
                      <a:cubicBezTo>
                        <a:pt x="104" y="321"/>
                        <a:pt x="104" y="321"/>
                        <a:pt x="104" y="321"/>
                      </a:cubicBezTo>
                      <a:cubicBezTo>
                        <a:pt x="104" y="324"/>
                        <a:pt x="107" y="328"/>
                        <a:pt x="110" y="328"/>
                      </a:cubicBezTo>
                      <a:cubicBezTo>
                        <a:pt x="117" y="328"/>
                        <a:pt x="117" y="328"/>
                        <a:pt x="117" y="328"/>
                      </a:cubicBezTo>
                      <a:cubicBezTo>
                        <a:pt x="121" y="328"/>
                        <a:pt x="124" y="324"/>
                        <a:pt x="124" y="321"/>
                      </a:cubicBezTo>
                      <a:cubicBezTo>
                        <a:pt x="124" y="280"/>
                        <a:pt x="124" y="280"/>
                        <a:pt x="124" y="280"/>
                      </a:cubicBezTo>
                      <a:cubicBezTo>
                        <a:pt x="124" y="280"/>
                        <a:pt x="124" y="280"/>
                        <a:pt x="124" y="280"/>
                      </a:cubicBezTo>
                      <a:close/>
                      <a:moveTo>
                        <a:pt x="174" y="280"/>
                      </a:moveTo>
                      <a:cubicBezTo>
                        <a:pt x="174" y="276"/>
                        <a:pt x="171" y="274"/>
                        <a:pt x="168" y="274"/>
                      </a:cubicBezTo>
                      <a:cubicBezTo>
                        <a:pt x="161" y="274"/>
                        <a:pt x="161" y="274"/>
                        <a:pt x="161" y="274"/>
                      </a:cubicBezTo>
                      <a:cubicBezTo>
                        <a:pt x="157" y="274"/>
                        <a:pt x="154" y="276"/>
                        <a:pt x="154" y="280"/>
                      </a:cubicBezTo>
                      <a:cubicBezTo>
                        <a:pt x="154" y="321"/>
                        <a:pt x="154" y="321"/>
                        <a:pt x="154" y="321"/>
                      </a:cubicBezTo>
                      <a:cubicBezTo>
                        <a:pt x="154" y="324"/>
                        <a:pt x="157" y="328"/>
                        <a:pt x="161" y="328"/>
                      </a:cubicBezTo>
                      <a:cubicBezTo>
                        <a:pt x="168" y="328"/>
                        <a:pt x="168" y="328"/>
                        <a:pt x="168" y="328"/>
                      </a:cubicBezTo>
                      <a:cubicBezTo>
                        <a:pt x="171" y="328"/>
                        <a:pt x="174" y="324"/>
                        <a:pt x="174" y="321"/>
                      </a:cubicBezTo>
                      <a:cubicBezTo>
                        <a:pt x="174" y="280"/>
                        <a:pt x="174" y="280"/>
                        <a:pt x="174" y="280"/>
                      </a:cubicBezTo>
                      <a:cubicBezTo>
                        <a:pt x="174" y="280"/>
                        <a:pt x="174" y="280"/>
                        <a:pt x="174" y="280"/>
                      </a:cubicBezTo>
                      <a:close/>
                      <a:moveTo>
                        <a:pt x="225" y="280"/>
                      </a:moveTo>
                      <a:cubicBezTo>
                        <a:pt x="225" y="276"/>
                        <a:pt x="222" y="274"/>
                        <a:pt x="218" y="274"/>
                      </a:cubicBezTo>
                      <a:cubicBezTo>
                        <a:pt x="211" y="274"/>
                        <a:pt x="211" y="274"/>
                        <a:pt x="211" y="274"/>
                      </a:cubicBezTo>
                      <a:cubicBezTo>
                        <a:pt x="207" y="274"/>
                        <a:pt x="204" y="276"/>
                        <a:pt x="204" y="280"/>
                      </a:cubicBezTo>
                      <a:cubicBezTo>
                        <a:pt x="204" y="321"/>
                        <a:pt x="204" y="321"/>
                        <a:pt x="204" y="321"/>
                      </a:cubicBezTo>
                      <a:cubicBezTo>
                        <a:pt x="204" y="324"/>
                        <a:pt x="207" y="328"/>
                        <a:pt x="211" y="328"/>
                      </a:cubicBezTo>
                      <a:cubicBezTo>
                        <a:pt x="218" y="328"/>
                        <a:pt x="218" y="328"/>
                        <a:pt x="218" y="328"/>
                      </a:cubicBezTo>
                      <a:cubicBezTo>
                        <a:pt x="222" y="328"/>
                        <a:pt x="225" y="324"/>
                        <a:pt x="225" y="321"/>
                      </a:cubicBezTo>
                      <a:cubicBezTo>
                        <a:pt x="225" y="280"/>
                        <a:pt x="225" y="280"/>
                        <a:pt x="225" y="280"/>
                      </a:cubicBezTo>
                      <a:cubicBezTo>
                        <a:pt x="225" y="280"/>
                        <a:pt x="225" y="280"/>
                        <a:pt x="225" y="28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nvGrpSpPr>
              <p:cNvPr id="362" name="Group 79"/>
              <p:cNvGrpSpPr>
                <a:grpSpLocks noChangeAspect="1"/>
              </p:cNvGrpSpPr>
              <p:nvPr/>
            </p:nvGrpSpPr>
            <p:grpSpPr>
              <a:xfrm rot="16200000" flipH="1">
                <a:off x="6918618" y="2912927"/>
                <a:ext cx="497382" cy="277866"/>
                <a:chOff x="8418518" y="4019375"/>
                <a:chExt cx="1706562" cy="953383"/>
              </a:xfrm>
            </p:grpSpPr>
            <p:sp>
              <p:nvSpPr>
                <p:cNvPr id="363" name="Freeform 24"/>
                <p:cNvSpPr>
                  <a:spLocks noChangeAspect="1"/>
                </p:cNvSpPr>
                <p:nvPr/>
              </p:nvSpPr>
              <p:spPr bwMode="auto">
                <a:xfrm>
                  <a:off x="8418518" y="4019375"/>
                  <a:ext cx="1706562" cy="953383"/>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64" name="Freeform 25"/>
                <p:cNvSpPr>
                  <a:spLocks noChangeAspect="1" noEditPoints="1"/>
                </p:cNvSpPr>
                <p:nvPr/>
              </p:nvSpPr>
              <p:spPr bwMode="auto">
                <a:xfrm>
                  <a:off x="8508999" y="4109862"/>
                  <a:ext cx="1514474" cy="762375"/>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43" name="Freeform 35"/>
            <p:cNvSpPr>
              <a:spLocks noChangeAspect="1" noEditPoints="1"/>
            </p:cNvSpPr>
            <p:nvPr/>
          </p:nvSpPr>
          <p:spPr bwMode="auto">
            <a:xfrm>
              <a:off x="8511048" y="3257928"/>
              <a:ext cx="419877" cy="401539"/>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344" name="Freeform 35"/>
            <p:cNvSpPr>
              <a:spLocks noChangeAspect="1" noEditPoints="1"/>
            </p:cNvSpPr>
            <p:nvPr/>
          </p:nvSpPr>
          <p:spPr bwMode="auto">
            <a:xfrm>
              <a:off x="6924423" y="3257928"/>
              <a:ext cx="419877" cy="401539"/>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345" name="Freeform 35"/>
            <p:cNvSpPr>
              <a:spLocks noChangeAspect="1" noEditPoints="1"/>
            </p:cNvSpPr>
            <p:nvPr/>
          </p:nvSpPr>
          <p:spPr bwMode="auto">
            <a:xfrm>
              <a:off x="5342483" y="3257928"/>
              <a:ext cx="419877" cy="401539"/>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46" name="Group 55"/>
            <p:cNvGrpSpPr/>
            <p:nvPr/>
          </p:nvGrpSpPr>
          <p:grpSpPr>
            <a:xfrm>
              <a:off x="7822087" y="3457463"/>
              <a:ext cx="455739" cy="447509"/>
              <a:chOff x="6489287" y="2661536"/>
              <a:chExt cx="816950" cy="706237"/>
            </a:xfrm>
          </p:grpSpPr>
          <p:grpSp>
            <p:nvGrpSpPr>
              <p:cNvPr id="355" name="Group 69"/>
              <p:cNvGrpSpPr/>
              <p:nvPr/>
            </p:nvGrpSpPr>
            <p:grpSpPr>
              <a:xfrm>
                <a:off x="6489287" y="2661536"/>
                <a:ext cx="745404" cy="706237"/>
                <a:chOff x="1150761" y="2822066"/>
                <a:chExt cx="745404" cy="706237"/>
              </a:xfrm>
            </p:grpSpPr>
            <p:sp>
              <p:nvSpPr>
                <p:cNvPr id="359" name="Oval 76"/>
                <p:cNvSpPr/>
                <p:nvPr/>
              </p:nvSpPr>
              <p:spPr bwMode="auto">
                <a:xfrm>
                  <a:off x="1150761" y="2822066"/>
                  <a:ext cx="745404" cy="706237"/>
                </a:xfrm>
                <a:prstGeom prst="ellipse">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60" name="Freeform 5"/>
                <p:cNvSpPr>
                  <a:spLocks noChangeAspect="1" noEditPoints="1"/>
                </p:cNvSpPr>
                <p:nvPr/>
              </p:nvSpPr>
              <p:spPr bwMode="auto">
                <a:xfrm>
                  <a:off x="1317906" y="2985538"/>
                  <a:ext cx="396707" cy="374903"/>
                </a:xfrm>
                <a:custGeom>
                  <a:avLst/>
                  <a:gdLst>
                    <a:gd name="T0" fmla="*/ 61 w 329"/>
                    <a:gd name="T1" fmla="*/ 67 h 328"/>
                    <a:gd name="T2" fmla="*/ 261 w 329"/>
                    <a:gd name="T3" fmla="*/ 266 h 328"/>
                    <a:gd name="T4" fmla="*/ 261 w 329"/>
                    <a:gd name="T5" fmla="*/ 60 h 328"/>
                    <a:gd name="T6" fmla="*/ 329 w 329"/>
                    <a:gd name="T7" fmla="*/ 109 h 328"/>
                    <a:gd name="T8" fmla="*/ 276 w 329"/>
                    <a:gd name="T9" fmla="*/ 109 h 328"/>
                    <a:gd name="T10" fmla="*/ 323 w 329"/>
                    <a:gd name="T11" fmla="*/ 123 h 328"/>
                    <a:gd name="T12" fmla="*/ 329 w 329"/>
                    <a:gd name="T13" fmla="*/ 167 h 328"/>
                    <a:gd name="T14" fmla="*/ 282 w 329"/>
                    <a:gd name="T15" fmla="*/ 153 h 328"/>
                    <a:gd name="T16" fmla="*/ 282 w 329"/>
                    <a:gd name="T17" fmla="*/ 174 h 328"/>
                    <a:gd name="T18" fmla="*/ 323 w 329"/>
                    <a:gd name="T19" fmla="*/ 224 h 328"/>
                    <a:gd name="T20" fmla="*/ 323 w 329"/>
                    <a:gd name="T21" fmla="*/ 203 h 328"/>
                    <a:gd name="T22" fmla="*/ 276 w 329"/>
                    <a:gd name="T23" fmla="*/ 217 h 328"/>
                    <a:gd name="T24" fmla="*/ 323 w 329"/>
                    <a:gd name="T25" fmla="*/ 224 h 328"/>
                    <a:gd name="T26" fmla="*/ 110 w 329"/>
                    <a:gd name="T27" fmla="*/ 0 h 328"/>
                    <a:gd name="T28" fmla="*/ 110 w 329"/>
                    <a:gd name="T29" fmla="*/ 53 h 328"/>
                    <a:gd name="T30" fmla="*/ 124 w 329"/>
                    <a:gd name="T31" fmla="*/ 6 h 328"/>
                    <a:gd name="T32" fmla="*/ 168 w 329"/>
                    <a:gd name="T33" fmla="*/ 0 h 328"/>
                    <a:gd name="T34" fmla="*/ 154 w 329"/>
                    <a:gd name="T35" fmla="*/ 47 h 328"/>
                    <a:gd name="T36" fmla="*/ 174 w 329"/>
                    <a:gd name="T37" fmla="*/ 47 h 328"/>
                    <a:gd name="T38" fmla="*/ 225 w 329"/>
                    <a:gd name="T39" fmla="*/ 6 h 328"/>
                    <a:gd name="T40" fmla="*/ 204 w 329"/>
                    <a:gd name="T41" fmla="*/ 6 h 328"/>
                    <a:gd name="T42" fmla="*/ 218 w 329"/>
                    <a:gd name="T43" fmla="*/ 53 h 328"/>
                    <a:gd name="T44" fmla="*/ 225 w 329"/>
                    <a:gd name="T45" fmla="*/ 6 h 328"/>
                    <a:gd name="T46" fmla="*/ 54 w 329"/>
                    <a:gd name="T47" fmla="*/ 109 h 328"/>
                    <a:gd name="T48" fmla="*/ 0 w 329"/>
                    <a:gd name="T49" fmla="*/ 109 h 328"/>
                    <a:gd name="T50" fmla="*/ 48 w 329"/>
                    <a:gd name="T51" fmla="*/ 123 h 328"/>
                    <a:gd name="T52" fmla="*/ 54 w 329"/>
                    <a:gd name="T53" fmla="*/ 167 h 328"/>
                    <a:gd name="T54" fmla="*/ 6 w 329"/>
                    <a:gd name="T55" fmla="*/ 153 h 328"/>
                    <a:gd name="T56" fmla="*/ 6 w 329"/>
                    <a:gd name="T57" fmla="*/ 174 h 328"/>
                    <a:gd name="T58" fmla="*/ 48 w 329"/>
                    <a:gd name="T59" fmla="*/ 224 h 328"/>
                    <a:gd name="T60" fmla="*/ 48 w 329"/>
                    <a:gd name="T61" fmla="*/ 203 h 328"/>
                    <a:gd name="T62" fmla="*/ 0 w 329"/>
                    <a:gd name="T63" fmla="*/ 217 h 328"/>
                    <a:gd name="T64" fmla="*/ 48 w 329"/>
                    <a:gd name="T65" fmla="*/ 224 h 328"/>
                    <a:gd name="T66" fmla="*/ 110 w 329"/>
                    <a:gd name="T67" fmla="*/ 274 h 328"/>
                    <a:gd name="T68" fmla="*/ 110 w 329"/>
                    <a:gd name="T69" fmla="*/ 328 h 328"/>
                    <a:gd name="T70" fmla="*/ 124 w 329"/>
                    <a:gd name="T71" fmla="*/ 280 h 328"/>
                    <a:gd name="T72" fmla="*/ 168 w 329"/>
                    <a:gd name="T73" fmla="*/ 274 h 328"/>
                    <a:gd name="T74" fmla="*/ 154 w 329"/>
                    <a:gd name="T75" fmla="*/ 321 h 328"/>
                    <a:gd name="T76" fmla="*/ 174 w 329"/>
                    <a:gd name="T77" fmla="*/ 321 h 328"/>
                    <a:gd name="T78" fmla="*/ 225 w 329"/>
                    <a:gd name="T79" fmla="*/ 280 h 328"/>
                    <a:gd name="T80" fmla="*/ 204 w 329"/>
                    <a:gd name="T81" fmla="*/ 280 h 328"/>
                    <a:gd name="T82" fmla="*/ 218 w 329"/>
                    <a:gd name="T83" fmla="*/ 328 h 328"/>
                    <a:gd name="T84" fmla="*/ 225 w 329"/>
                    <a:gd name="T85" fmla="*/ 28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9" h="328">
                      <a:moveTo>
                        <a:pt x="261" y="60"/>
                      </a:moveTo>
                      <a:cubicBezTo>
                        <a:pt x="261" y="60"/>
                        <a:pt x="261" y="60"/>
                        <a:pt x="68" y="60"/>
                      </a:cubicBezTo>
                      <a:cubicBezTo>
                        <a:pt x="64" y="60"/>
                        <a:pt x="61" y="63"/>
                        <a:pt x="61" y="67"/>
                      </a:cubicBezTo>
                      <a:cubicBezTo>
                        <a:pt x="61" y="67"/>
                        <a:pt x="61" y="67"/>
                        <a:pt x="61" y="259"/>
                      </a:cubicBezTo>
                      <a:cubicBezTo>
                        <a:pt x="61" y="263"/>
                        <a:pt x="64" y="266"/>
                        <a:pt x="68" y="266"/>
                      </a:cubicBezTo>
                      <a:cubicBezTo>
                        <a:pt x="68" y="266"/>
                        <a:pt x="68" y="266"/>
                        <a:pt x="261" y="266"/>
                      </a:cubicBezTo>
                      <a:cubicBezTo>
                        <a:pt x="265" y="266"/>
                        <a:pt x="267" y="263"/>
                        <a:pt x="267" y="259"/>
                      </a:cubicBezTo>
                      <a:cubicBezTo>
                        <a:pt x="267" y="259"/>
                        <a:pt x="267" y="259"/>
                        <a:pt x="267" y="67"/>
                      </a:cubicBezTo>
                      <a:cubicBezTo>
                        <a:pt x="267" y="63"/>
                        <a:pt x="265" y="60"/>
                        <a:pt x="261" y="60"/>
                      </a:cubicBezTo>
                      <a:close/>
                      <a:moveTo>
                        <a:pt x="323" y="123"/>
                      </a:moveTo>
                      <a:cubicBezTo>
                        <a:pt x="327" y="123"/>
                        <a:pt x="329" y="120"/>
                        <a:pt x="329" y="116"/>
                      </a:cubicBezTo>
                      <a:cubicBezTo>
                        <a:pt x="329" y="109"/>
                        <a:pt x="329" y="109"/>
                        <a:pt x="329" y="109"/>
                      </a:cubicBezTo>
                      <a:cubicBezTo>
                        <a:pt x="329" y="106"/>
                        <a:pt x="327" y="103"/>
                        <a:pt x="323" y="103"/>
                      </a:cubicBezTo>
                      <a:cubicBezTo>
                        <a:pt x="282" y="103"/>
                        <a:pt x="282" y="103"/>
                        <a:pt x="282" y="103"/>
                      </a:cubicBezTo>
                      <a:cubicBezTo>
                        <a:pt x="279" y="103"/>
                        <a:pt x="276" y="106"/>
                        <a:pt x="276" y="109"/>
                      </a:cubicBezTo>
                      <a:cubicBezTo>
                        <a:pt x="276" y="116"/>
                        <a:pt x="276" y="116"/>
                        <a:pt x="276" y="116"/>
                      </a:cubicBezTo>
                      <a:cubicBezTo>
                        <a:pt x="276" y="120"/>
                        <a:pt x="279" y="123"/>
                        <a:pt x="282" y="123"/>
                      </a:cubicBezTo>
                      <a:cubicBezTo>
                        <a:pt x="323" y="123"/>
                        <a:pt x="323" y="123"/>
                        <a:pt x="323" y="123"/>
                      </a:cubicBezTo>
                      <a:cubicBezTo>
                        <a:pt x="323" y="123"/>
                        <a:pt x="323" y="123"/>
                        <a:pt x="323" y="123"/>
                      </a:cubicBezTo>
                      <a:close/>
                      <a:moveTo>
                        <a:pt x="323" y="174"/>
                      </a:moveTo>
                      <a:cubicBezTo>
                        <a:pt x="327" y="174"/>
                        <a:pt x="329" y="171"/>
                        <a:pt x="329" y="167"/>
                      </a:cubicBezTo>
                      <a:cubicBezTo>
                        <a:pt x="329" y="160"/>
                        <a:pt x="329" y="160"/>
                        <a:pt x="329" y="160"/>
                      </a:cubicBezTo>
                      <a:cubicBezTo>
                        <a:pt x="329" y="156"/>
                        <a:pt x="327" y="153"/>
                        <a:pt x="323" y="153"/>
                      </a:cubicBezTo>
                      <a:cubicBezTo>
                        <a:pt x="282" y="153"/>
                        <a:pt x="282" y="153"/>
                        <a:pt x="282" y="153"/>
                      </a:cubicBezTo>
                      <a:cubicBezTo>
                        <a:pt x="279" y="153"/>
                        <a:pt x="276" y="156"/>
                        <a:pt x="276" y="160"/>
                      </a:cubicBezTo>
                      <a:cubicBezTo>
                        <a:pt x="276" y="167"/>
                        <a:pt x="276" y="167"/>
                        <a:pt x="276" y="167"/>
                      </a:cubicBezTo>
                      <a:cubicBezTo>
                        <a:pt x="276" y="171"/>
                        <a:pt x="279" y="174"/>
                        <a:pt x="282" y="174"/>
                      </a:cubicBezTo>
                      <a:cubicBezTo>
                        <a:pt x="323" y="174"/>
                        <a:pt x="323" y="174"/>
                        <a:pt x="323" y="174"/>
                      </a:cubicBezTo>
                      <a:cubicBezTo>
                        <a:pt x="323" y="174"/>
                        <a:pt x="323" y="174"/>
                        <a:pt x="323" y="174"/>
                      </a:cubicBezTo>
                      <a:close/>
                      <a:moveTo>
                        <a:pt x="323" y="224"/>
                      </a:moveTo>
                      <a:cubicBezTo>
                        <a:pt x="327" y="224"/>
                        <a:pt x="329" y="220"/>
                        <a:pt x="329" y="217"/>
                      </a:cubicBezTo>
                      <a:cubicBezTo>
                        <a:pt x="329" y="210"/>
                        <a:pt x="329" y="210"/>
                        <a:pt x="329" y="210"/>
                      </a:cubicBezTo>
                      <a:cubicBezTo>
                        <a:pt x="329" y="207"/>
                        <a:pt x="327" y="203"/>
                        <a:pt x="323" y="203"/>
                      </a:cubicBezTo>
                      <a:cubicBezTo>
                        <a:pt x="282" y="203"/>
                        <a:pt x="282" y="203"/>
                        <a:pt x="282" y="203"/>
                      </a:cubicBezTo>
                      <a:cubicBezTo>
                        <a:pt x="279" y="203"/>
                        <a:pt x="276" y="207"/>
                        <a:pt x="276" y="210"/>
                      </a:cubicBezTo>
                      <a:cubicBezTo>
                        <a:pt x="276" y="217"/>
                        <a:pt x="276" y="217"/>
                        <a:pt x="276" y="217"/>
                      </a:cubicBezTo>
                      <a:cubicBezTo>
                        <a:pt x="276" y="220"/>
                        <a:pt x="279" y="224"/>
                        <a:pt x="282" y="224"/>
                      </a:cubicBezTo>
                      <a:cubicBezTo>
                        <a:pt x="323" y="224"/>
                        <a:pt x="323" y="224"/>
                        <a:pt x="323" y="224"/>
                      </a:cubicBezTo>
                      <a:cubicBezTo>
                        <a:pt x="323" y="224"/>
                        <a:pt x="323" y="224"/>
                        <a:pt x="323" y="224"/>
                      </a:cubicBezTo>
                      <a:close/>
                      <a:moveTo>
                        <a:pt x="124" y="6"/>
                      </a:moveTo>
                      <a:cubicBezTo>
                        <a:pt x="124" y="3"/>
                        <a:pt x="121" y="0"/>
                        <a:pt x="117" y="0"/>
                      </a:cubicBezTo>
                      <a:cubicBezTo>
                        <a:pt x="110" y="0"/>
                        <a:pt x="110" y="0"/>
                        <a:pt x="110" y="0"/>
                      </a:cubicBezTo>
                      <a:cubicBezTo>
                        <a:pt x="107" y="0"/>
                        <a:pt x="104" y="3"/>
                        <a:pt x="104" y="6"/>
                      </a:cubicBezTo>
                      <a:cubicBezTo>
                        <a:pt x="104" y="47"/>
                        <a:pt x="104" y="47"/>
                        <a:pt x="104" y="47"/>
                      </a:cubicBezTo>
                      <a:cubicBezTo>
                        <a:pt x="104" y="51"/>
                        <a:pt x="107" y="53"/>
                        <a:pt x="110" y="53"/>
                      </a:cubicBezTo>
                      <a:cubicBezTo>
                        <a:pt x="117" y="53"/>
                        <a:pt x="117" y="53"/>
                        <a:pt x="117" y="53"/>
                      </a:cubicBezTo>
                      <a:cubicBezTo>
                        <a:pt x="121" y="53"/>
                        <a:pt x="124" y="51"/>
                        <a:pt x="124" y="47"/>
                      </a:cubicBezTo>
                      <a:cubicBezTo>
                        <a:pt x="124" y="6"/>
                        <a:pt x="124" y="6"/>
                        <a:pt x="124" y="6"/>
                      </a:cubicBezTo>
                      <a:cubicBezTo>
                        <a:pt x="124" y="6"/>
                        <a:pt x="124" y="6"/>
                        <a:pt x="124" y="6"/>
                      </a:cubicBezTo>
                      <a:close/>
                      <a:moveTo>
                        <a:pt x="174" y="6"/>
                      </a:moveTo>
                      <a:cubicBezTo>
                        <a:pt x="174" y="3"/>
                        <a:pt x="171" y="0"/>
                        <a:pt x="168" y="0"/>
                      </a:cubicBezTo>
                      <a:cubicBezTo>
                        <a:pt x="161" y="0"/>
                        <a:pt x="161" y="0"/>
                        <a:pt x="161" y="0"/>
                      </a:cubicBezTo>
                      <a:cubicBezTo>
                        <a:pt x="157" y="0"/>
                        <a:pt x="154" y="3"/>
                        <a:pt x="154" y="6"/>
                      </a:cubicBezTo>
                      <a:cubicBezTo>
                        <a:pt x="154" y="47"/>
                        <a:pt x="154" y="47"/>
                        <a:pt x="154" y="47"/>
                      </a:cubicBezTo>
                      <a:cubicBezTo>
                        <a:pt x="154" y="51"/>
                        <a:pt x="157" y="53"/>
                        <a:pt x="161" y="53"/>
                      </a:cubicBezTo>
                      <a:cubicBezTo>
                        <a:pt x="168" y="53"/>
                        <a:pt x="168" y="53"/>
                        <a:pt x="168" y="53"/>
                      </a:cubicBezTo>
                      <a:cubicBezTo>
                        <a:pt x="171" y="53"/>
                        <a:pt x="174" y="51"/>
                        <a:pt x="174" y="47"/>
                      </a:cubicBezTo>
                      <a:cubicBezTo>
                        <a:pt x="174" y="6"/>
                        <a:pt x="174" y="6"/>
                        <a:pt x="174" y="6"/>
                      </a:cubicBezTo>
                      <a:cubicBezTo>
                        <a:pt x="174" y="6"/>
                        <a:pt x="174" y="6"/>
                        <a:pt x="174" y="6"/>
                      </a:cubicBezTo>
                      <a:close/>
                      <a:moveTo>
                        <a:pt x="225" y="6"/>
                      </a:moveTo>
                      <a:cubicBezTo>
                        <a:pt x="225" y="3"/>
                        <a:pt x="222" y="0"/>
                        <a:pt x="218" y="0"/>
                      </a:cubicBezTo>
                      <a:cubicBezTo>
                        <a:pt x="211" y="0"/>
                        <a:pt x="211" y="0"/>
                        <a:pt x="211" y="0"/>
                      </a:cubicBezTo>
                      <a:cubicBezTo>
                        <a:pt x="207" y="0"/>
                        <a:pt x="204" y="3"/>
                        <a:pt x="204" y="6"/>
                      </a:cubicBezTo>
                      <a:cubicBezTo>
                        <a:pt x="204" y="47"/>
                        <a:pt x="204" y="47"/>
                        <a:pt x="204" y="47"/>
                      </a:cubicBezTo>
                      <a:cubicBezTo>
                        <a:pt x="204" y="51"/>
                        <a:pt x="207" y="53"/>
                        <a:pt x="211" y="53"/>
                      </a:cubicBezTo>
                      <a:cubicBezTo>
                        <a:pt x="218" y="53"/>
                        <a:pt x="218" y="53"/>
                        <a:pt x="218" y="53"/>
                      </a:cubicBezTo>
                      <a:cubicBezTo>
                        <a:pt x="222" y="53"/>
                        <a:pt x="225" y="51"/>
                        <a:pt x="225" y="47"/>
                      </a:cubicBezTo>
                      <a:cubicBezTo>
                        <a:pt x="225" y="6"/>
                        <a:pt x="225" y="6"/>
                        <a:pt x="225" y="6"/>
                      </a:cubicBezTo>
                      <a:cubicBezTo>
                        <a:pt x="225" y="6"/>
                        <a:pt x="225" y="6"/>
                        <a:pt x="225" y="6"/>
                      </a:cubicBezTo>
                      <a:close/>
                      <a:moveTo>
                        <a:pt x="48" y="123"/>
                      </a:moveTo>
                      <a:cubicBezTo>
                        <a:pt x="51" y="123"/>
                        <a:pt x="54" y="120"/>
                        <a:pt x="54" y="116"/>
                      </a:cubicBezTo>
                      <a:cubicBezTo>
                        <a:pt x="54" y="109"/>
                        <a:pt x="54" y="109"/>
                        <a:pt x="54" y="109"/>
                      </a:cubicBezTo>
                      <a:cubicBezTo>
                        <a:pt x="54" y="106"/>
                        <a:pt x="51" y="103"/>
                        <a:pt x="48" y="103"/>
                      </a:cubicBezTo>
                      <a:cubicBezTo>
                        <a:pt x="6" y="103"/>
                        <a:pt x="6" y="103"/>
                        <a:pt x="6" y="103"/>
                      </a:cubicBezTo>
                      <a:cubicBezTo>
                        <a:pt x="3" y="103"/>
                        <a:pt x="0" y="106"/>
                        <a:pt x="0" y="109"/>
                      </a:cubicBezTo>
                      <a:cubicBezTo>
                        <a:pt x="0" y="116"/>
                        <a:pt x="0" y="116"/>
                        <a:pt x="0" y="116"/>
                      </a:cubicBezTo>
                      <a:cubicBezTo>
                        <a:pt x="0" y="120"/>
                        <a:pt x="3" y="123"/>
                        <a:pt x="6" y="123"/>
                      </a:cubicBezTo>
                      <a:cubicBezTo>
                        <a:pt x="48" y="123"/>
                        <a:pt x="48" y="123"/>
                        <a:pt x="48" y="123"/>
                      </a:cubicBezTo>
                      <a:cubicBezTo>
                        <a:pt x="48" y="123"/>
                        <a:pt x="48" y="123"/>
                        <a:pt x="48" y="123"/>
                      </a:cubicBezTo>
                      <a:close/>
                      <a:moveTo>
                        <a:pt x="48" y="174"/>
                      </a:moveTo>
                      <a:cubicBezTo>
                        <a:pt x="51" y="174"/>
                        <a:pt x="54" y="171"/>
                        <a:pt x="54" y="167"/>
                      </a:cubicBezTo>
                      <a:cubicBezTo>
                        <a:pt x="54" y="160"/>
                        <a:pt x="54" y="160"/>
                        <a:pt x="54" y="160"/>
                      </a:cubicBezTo>
                      <a:cubicBezTo>
                        <a:pt x="54" y="156"/>
                        <a:pt x="51" y="153"/>
                        <a:pt x="48" y="153"/>
                      </a:cubicBezTo>
                      <a:cubicBezTo>
                        <a:pt x="6" y="153"/>
                        <a:pt x="6" y="153"/>
                        <a:pt x="6" y="153"/>
                      </a:cubicBezTo>
                      <a:cubicBezTo>
                        <a:pt x="3" y="153"/>
                        <a:pt x="0" y="156"/>
                        <a:pt x="0" y="160"/>
                      </a:cubicBezTo>
                      <a:cubicBezTo>
                        <a:pt x="0" y="167"/>
                        <a:pt x="0" y="167"/>
                        <a:pt x="0" y="167"/>
                      </a:cubicBezTo>
                      <a:cubicBezTo>
                        <a:pt x="0" y="171"/>
                        <a:pt x="3" y="174"/>
                        <a:pt x="6" y="174"/>
                      </a:cubicBezTo>
                      <a:cubicBezTo>
                        <a:pt x="48" y="174"/>
                        <a:pt x="48" y="174"/>
                        <a:pt x="48" y="174"/>
                      </a:cubicBezTo>
                      <a:cubicBezTo>
                        <a:pt x="48" y="174"/>
                        <a:pt x="48" y="174"/>
                        <a:pt x="48" y="174"/>
                      </a:cubicBezTo>
                      <a:close/>
                      <a:moveTo>
                        <a:pt x="48" y="224"/>
                      </a:moveTo>
                      <a:cubicBezTo>
                        <a:pt x="51" y="224"/>
                        <a:pt x="54" y="220"/>
                        <a:pt x="54" y="217"/>
                      </a:cubicBezTo>
                      <a:cubicBezTo>
                        <a:pt x="54" y="210"/>
                        <a:pt x="54" y="210"/>
                        <a:pt x="54" y="210"/>
                      </a:cubicBezTo>
                      <a:cubicBezTo>
                        <a:pt x="54" y="207"/>
                        <a:pt x="51" y="203"/>
                        <a:pt x="48" y="203"/>
                      </a:cubicBezTo>
                      <a:cubicBezTo>
                        <a:pt x="6" y="203"/>
                        <a:pt x="6" y="203"/>
                        <a:pt x="6" y="203"/>
                      </a:cubicBezTo>
                      <a:cubicBezTo>
                        <a:pt x="3" y="203"/>
                        <a:pt x="0" y="207"/>
                        <a:pt x="0" y="210"/>
                      </a:cubicBezTo>
                      <a:cubicBezTo>
                        <a:pt x="0" y="217"/>
                        <a:pt x="0" y="217"/>
                        <a:pt x="0" y="217"/>
                      </a:cubicBezTo>
                      <a:cubicBezTo>
                        <a:pt x="0" y="220"/>
                        <a:pt x="3" y="224"/>
                        <a:pt x="6" y="224"/>
                      </a:cubicBezTo>
                      <a:cubicBezTo>
                        <a:pt x="48" y="224"/>
                        <a:pt x="48" y="224"/>
                        <a:pt x="48" y="224"/>
                      </a:cubicBezTo>
                      <a:cubicBezTo>
                        <a:pt x="48" y="224"/>
                        <a:pt x="48" y="224"/>
                        <a:pt x="48" y="224"/>
                      </a:cubicBezTo>
                      <a:close/>
                      <a:moveTo>
                        <a:pt x="124" y="280"/>
                      </a:moveTo>
                      <a:cubicBezTo>
                        <a:pt x="124" y="276"/>
                        <a:pt x="121" y="274"/>
                        <a:pt x="117" y="274"/>
                      </a:cubicBezTo>
                      <a:cubicBezTo>
                        <a:pt x="110" y="274"/>
                        <a:pt x="110" y="274"/>
                        <a:pt x="110" y="274"/>
                      </a:cubicBezTo>
                      <a:cubicBezTo>
                        <a:pt x="107" y="274"/>
                        <a:pt x="104" y="276"/>
                        <a:pt x="104" y="280"/>
                      </a:cubicBezTo>
                      <a:cubicBezTo>
                        <a:pt x="104" y="321"/>
                        <a:pt x="104" y="321"/>
                        <a:pt x="104" y="321"/>
                      </a:cubicBezTo>
                      <a:cubicBezTo>
                        <a:pt x="104" y="324"/>
                        <a:pt x="107" y="328"/>
                        <a:pt x="110" y="328"/>
                      </a:cubicBezTo>
                      <a:cubicBezTo>
                        <a:pt x="117" y="328"/>
                        <a:pt x="117" y="328"/>
                        <a:pt x="117" y="328"/>
                      </a:cubicBezTo>
                      <a:cubicBezTo>
                        <a:pt x="121" y="328"/>
                        <a:pt x="124" y="324"/>
                        <a:pt x="124" y="321"/>
                      </a:cubicBezTo>
                      <a:cubicBezTo>
                        <a:pt x="124" y="280"/>
                        <a:pt x="124" y="280"/>
                        <a:pt x="124" y="280"/>
                      </a:cubicBezTo>
                      <a:cubicBezTo>
                        <a:pt x="124" y="280"/>
                        <a:pt x="124" y="280"/>
                        <a:pt x="124" y="280"/>
                      </a:cubicBezTo>
                      <a:close/>
                      <a:moveTo>
                        <a:pt x="174" y="280"/>
                      </a:moveTo>
                      <a:cubicBezTo>
                        <a:pt x="174" y="276"/>
                        <a:pt x="171" y="274"/>
                        <a:pt x="168" y="274"/>
                      </a:cubicBezTo>
                      <a:cubicBezTo>
                        <a:pt x="161" y="274"/>
                        <a:pt x="161" y="274"/>
                        <a:pt x="161" y="274"/>
                      </a:cubicBezTo>
                      <a:cubicBezTo>
                        <a:pt x="157" y="274"/>
                        <a:pt x="154" y="276"/>
                        <a:pt x="154" y="280"/>
                      </a:cubicBezTo>
                      <a:cubicBezTo>
                        <a:pt x="154" y="321"/>
                        <a:pt x="154" y="321"/>
                        <a:pt x="154" y="321"/>
                      </a:cubicBezTo>
                      <a:cubicBezTo>
                        <a:pt x="154" y="324"/>
                        <a:pt x="157" y="328"/>
                        <a:pt x="161" y="328"/>
                      </a:cubicBezTo>
                      <a:cubicBezTo>
                        <a:pt x="168" y="328"/>
                        <a:pt x="168" y="328"/>
                        <a:pt x="168" y="328"/>
                      </a:cubicBezTo>
                      <a:cubicBezTo>
                        <a:pt x="171" y="328"/>
                        <a:pt x="174" y="324"/>
                        <a:pt x="174" y="321"/>
                      </a:cubicBezTo>
                      <a:cubicBezTo>
                        <a:pt x="174" y="280"/>
                        <a:pt x="174" y="280"/>
                        <a:pt x="174" y="280"/>
                      </a:cubicBezTo>
                      <a:cubicBezTo>
                        <a:pt x="174" y="280"/>
                        <a:pt x="174" y="280"/>
                        <a:pt x="174" y="280"/>
                      </a:cubicBezTo>
                      <a:close/>
                      <a:moveTo>
                        <a:pt x="225" y="280"/>
                      </a:moveTo>
                      <a:cubicBezTo>
                        <a:pt x="225" y="276"/>
                        <a:pt x="222" y="274"/>
                        <a:pt x="218" y="274"/>
                      </a:cubicBezTo>
                      <a:cubicBezTo>
                        <a:pt x="211" y="274"/>
                        <a:pt x="211" y="274"/>
                        <a:pt x="211" y="274"/>
                      </a:cubicBezTo>
                      <a:cubicBezTo>
                        <a:pt x="207" y="274"/>
                        <a:pt x="204" y="276"/>
                        <a:pt x="204" y="280"/>
                      </a:cubicBezTo>
                      <a:cubicBezTo>
                        <a:pt x="204" y="321"/>
                        <a:pt x="204" y="321"/>
                        <a:pt x="204" y="321"/>
                      </a:cubicBezTo>
                      <a:cubicBezTo>
                        <a:pt x="204" y="324"/>
                        <a:pt x="207" y="328"/>
                        <a:pt x="211" y="328"/>
                      </a:cubicBezTo>
                      <a:cubicBezTo>
                        <a:pt x="218" y="328"/>
                        <a:pt x="218" y="328"/>
                        <a:pt x="218" y="328"/>
                      </a:cubicBezTo>
                      <a:cubicBezTo>
                        <a:pt x="222" y="328"/>
                        <a:pt x="225" y="324"/>
                        <a:pt x="225" y="321"/>
                      </a:cubicBezTo>
                      <a:cubicBezTo>
                        <a:pt x="225" y="280"/>
                        <a:pt x="225" y="280"/>
                        <a:pt x="225" y="280"/>
                      </a:cubicBezTo>
                      <a:cubicBezTo>
                        <a:pt x="225" y="280"/>
                        <a:pt x="225" y="280"/>
                        <a:pt x="225" y="28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nvGrpSpPr>
              <p:cNvPr id="356" name="Group 70"/>
              <p:cNvGrpSpPr>
                <a:grpSpLocks noChangeAspect="1"/>
              </p:cNvGrpSpPr>
              <p:nvPr/>
            </p:nvGrpSpPr>
            <p:grpSpPr>
              <a:xfrm rot="16200000" flipH="1">
                <a:off x="6918613" y="2912926"/>
                <a:ext cx="497382" cy="277867"/>
                <a:chOff x="8418515" y="4019368"/>
                <a:chExt cx="1706562" cy="953389"/>
              </a:xfrm>
            </p:grpSpPr>
            <p:sp>
              <p:nvSpPr>
                <p:cNvPr id="357" name="Freeform 24"/>
                <p:cNvSpPr>
                  <a:spLocks noChangeAspect="1"/>
                </p:cNvSpPr>
                <p:nvPr/>
              </p:nvSpPr>
              <p:spPr bwMode="auto">
                <a:xfrm>
                  <a:off x="8418515" y="4019368"/>
                  <a:ext cx="1706562" cy="9533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58" name="Freeform 25"/>
                <p:cNvSpPr>
                  <a:spLocks noChangeAspect="1" noEditPoints="1"/>
                </p:cNvSpPr>
                <p:nvPr/>
              </p:nvSpPr>
              <p:spPr bwMode="auto">
                <a:xfrm>
                  <a:off x="8509000" y="4109882"/>
                  <a:ext cx="1514474" cy="762379"/>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grpSp>
          <p:nvGrpSpPr>
            <p:cNvPr id="347" name="Group 58"/>
            <p:cNvGrpSpPr/>
            <p:nvPr/>
          </p:nvGrpSpPr>
          <p:grpSpPr>
            <a:xfrm>
              <a:off x="6240146" y="3457463"/>
              <a:ext cx="455740" cy="447509"/>
              <a:chOff x="6489287" y="2661536"/>
              <a:chExt cx="816952" cy="706237"/>
            </a:xfrm>
          </p:grpSpPr>
          <p:grpSp>
            <p:nvGrpSpPr>
              <p:cNvPr id="349" name="Group 60"/>
              <p:cNvGrpSpPr/>
              <p:nvPr/>
            </p:nvGrpSpPr>
            <p:grpSpPr>
              <a:xfrm>
                <a:off x="6489287" y="2661536"/>
                <a:ext cx="745404" cy="706237"/>
                <a:chOff x="1150761" y="2822066"/>
                <a:chExt cx="745404" cy="706237"/>
              </a:xfrm>
            </p:grpSpPr>
            <p:sp>
              <p:nvSpPr>
                <p:cNvPr id="353" name="Oval 64"/>
                <p:cNvSpPr/>
                <p:nvPr/>
              </p:nvSpPr>
              <p:spPr bwMode="auto">
                <a:xfrm>
                  <a:off x="1150761" y="2822066"/>
                  <a:ext cx="745404" cy="706237"/>
                </a:xfrm>
                <a:prstGeom prst="ellipse">
                  <a:avLst/>
                </a:pr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54" name="Freeform 5"/>
                <p:cNvSpPr>
                  <a:spLocks noChangeAspect="1" noEditPoints="1"/>
                </p:cNvSpPr>
                <p:nvPr/>
              </p:nvSpPr>
              <p:spPr bwMode="auto">
                <a:xfrm>
                  <a:off x="1317907" y="2985538"/>
                  <a:ext cx="396707" cy="374903"/>
                </a:xfrm>
                <a:custGeom>
                  <a:avLst/>
                  <a:gdLst>
                    <a:gd name="T0" fmla="*/ 61 w 329"/>
                    <a:gd name="T1" fmla="*/ 67 h 328"/>
                    <a:gd name="T2" fmla="*/ 261 w 329"/>
                    <a:gd name="T3" fmla="*/ 266 h 328"/>
                    <a:gd name="T4" fmla="*/ 261 w 329"/>
                    <a:gd name="T5" fmla="*/ 60 h 328"/>
                    <a:gd name="T6" fmla="*/ 329 w 329"/>
                    <a:gd name="T7" fmla="*/ 109 h 328"/>
                    <a:gd name="T8" fmla="*/ 276 w 329"/>
                    <a:gd name="T9" fmla="*/ 109 h 328"/>
                    <a:gd name="T10" fmla="*/ 323 w 329"/>
                    <a:gd name="T11" fmla="*/ 123 h 328"/>
                    <a:gd name="T12" fmla="*/ 329 w 329"/>
                    <a:gd name="T13" fmla="*/ 167 h 328"/>
                    <a:gd name="T14" fmla="*/ 282 w 329"/>
                    <a:gd name="T15" fmla="*/ 153 h 328"/>
                    <a:gd name="T16" fmla="*/ 282 w 329"/>
                    <a:gd name="T17" fmla="*/ 174 h 328"/>
                    <a:gd name="T18" fmla="*/ 323 w 329"/>
                    <a:gd name="T19" fmla="*/ 224 h 328"/>
                    <a:gd name="T20" fmla="*/ 323 w 329"/>
                    <a:gd name="T21" fmla="*/ 203 h 328"/>
                    <a:gd name="T22" fmla="*/ 276 w 329"/>
                    <a:gd name="T23" fmla="*/ 217 h 328"/>
                    <a:gd name="T24" fmla="*/ 323 w 329"/>
                    <a:gd name="T25" fmla="*/ 224 h 328"/>
                    <a:gd name="T26" fmla="*/ 110 w 329"/>
                    <a:gd name="T27" fmla="*/ 0 h 328"/>
                    <a:gd name="T28" fmla="*/ 110 w 329"/>
                    <a:gd name="T29" fmla="*/ 53 h 328"/>
                    <a:gd name="T30" fmla="*/ 124 w 329"/>
                    <a:gd name="T31" fmla="*/ 6 h 328"/>
                    <a:gd name="T32" fmla="*/ 168 w 329"/>
                    <a:gd name="T33" fmla="*/ 0 h 328"/>
                    <a:gd name="T34" fmla="*/ 154 w 329"/>
                    <a:gd name="T35" fmla="*/ 47 h 328"/>
                    <a:gd name="T36" fmla="*/ 174 w 329"/>
                    <a:gd name="T37" fmla="*/ 47 h 328"/>
                    <a:gd name="T38" fmla="*/ 225 w 329"/>
                    <a:gd name="T39" fmla="*/ 6 h 328"/>
                    <a:gd name="T40" fmla="*/ 204 w 329"/>
                    <a:gd name="T41" fmla="*/ 6 h 328"/>
                    <a:gd name="T42" fmla="*/ 218 w 329"/>
                    <a:gd name="T43" fmla="*/ 53 h 328"/>
                    <a:gd name="T44" fmla="*/ 225 w 329"/>
                    <a:gd name="T45" fmla="*/ 6 h 328"/>
                    <a:gd name="T46" fmla="*/ 54 w 329"/>
                    <a:gd name="T47" fmla="*/ 109 h 328"/>
                    <a:gd name="T48" fmla="*/ 0 w 329"/>
                    <a:gd name="T49" fmla="*/ 109 h 328"/>
                    <a:gd name="T50" fmla="*/ 48 w 329"/>
                    <a:gd name="T51" fmla="*/ 123 h 328"/>
                    <a:gd name="T52" fmla="*/ 54 w 329"/>
                    <a:gd name="T53" fmla="*/ 167 h 328"/>
                    <a:gd name="T54" fmla="*/ 6 w 329"/>
                    <a:gd name="T55" fmla="*/ 153 h 328"/>
                    <a:gd name="T56" fmla="*/ 6 w 329"/>
                    <a:gd name="T57" fmla="*/ 174 h 328"/>
                    <a:gd name="T58" fmla="*/ 48 w 329"/>
                    <a:gd name="T59" fmla="*/ 224 h 328"/>
                    <a:gd name="T60" fmla="*/ 48 w 329"/>
                    <a:gd name="T61" fmla="*/ 203 h 328"/>
                    <a:gd name="T62" fmla="*/ 0 w 329"/>
                    <a:gd name="T63" fmla="*/ 217 h 328"/>
                    <a:gd name="T64" fmla="*/ 48 w 329"/>
                    <a:gd name="T65" fmla="*/ 224 h 328"/>
                    <a:gd name="T66" fmla="*/ 110 w 329"/>
                    <a:gd name="T67" fmla="*/ 274 h 328"/>
                    <a:gd name="T68" fmla="*/ 110 w 329"/>
                    <a:gd name="T69" fmla="*/ 328 h 328"/>
                    <a:gd name="T70" fmla="*/ 124 w 329"/>
                    <a:gd name="T71" fmla="*/ 280 h 328"/>
                    <a:gd name="T72" fmla="*/ 168 w 329"/>
                    <a:gd name="T73" fmla="*/ 274 h 328"/>
                    <a:gd name="T74" fmla="*/ 154 w 329"/>
                    <a:gd name="T75" fmla="*/ 321 h 328"/>
                    <a:gd name="T76" fmla="*/ 174 w 329"/>
                    <a:gd name="T77" fmla="*/ 321 h 328"/>
                    <a:gd name="T78" fmla="*/ 225 w 329"/>
                    <a:gd name="T79" fmla="*/ 280 h 328"/>
                    <a:gd name="T80" fmla="*/ 204 w 329"/>
                    <a:gd name="T81" fmla="*/ 280 h 328"/>
                    <a:gd name="T82" fmla="*/ 218 w 329"/>
                    <a:gd name="T83" fmla="*/ 328 h 328"/>
                    <a:gd name="T84" fmla="*/ 225 w 329"/>
                    <a:gd name="T85" fmla="*/ 280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9" h="328">
                      <a:moveTo>
                        <a:pt x="261" y="60"/>
                      </a:moveTo>
                      <a:cubicBezTo>
                        <a:pt x="261" y="60"/>
                        <a:pt x="261" y="60"/>
                        <a:pt x="68" y="60"/>
                      </a:cubicBezTo>
                      <a:cubicBezTo>
                        <a:pt x="64" y="60"/>
                        <a:pt x="61" y="63"/>
                        <a:pt x="61" y="67"/>
                      </a:cubicBezTo>
                      <a:cubicBezTo>
                        <a:pt x="61" y="67"/>
                        <a:pt x="61" y="67"/>
                        <a:pt x="61" y="259"/>
                      </a:cubicBezTo>
                      <a:cubicBezTo>
                        <a:pt x="61" y="263"/>
                        <a:pt x="64" y="266"/>
                        <a:pt x="68" y="266"/>
                      </a:cubicBezTo>
                      <a:cubicBezTo>
                        <a:pt x="68" y="266"/>
                        <a:pt x="68" y="266"/>
                        <a:pt x="261" y="266"/>
                      </a:cubicBezTo>
                      <a:cubicBezTo>
                        <a:pt x="265" y="266"/>
                        <a:pt x="267" y="263"/>
                        <a:pt x="267" y="259"/>
                      </a:cubicBezTo>
                      <a:cubicBezTo>
                        <a:pt x="267" y="259"/>
                        <a:pt x="267" y="259"/>
                        <a:pt x="267" y="67"/>
                      </a:cubicBezTo>
                      <a:cubicBezTo>
                        <a:pt x="267" y="63"/>
                        <a:pt x="265" y="60"/>
                        <a:pt x="261" y="60"/>
                      </a:cubicBezTo>
                      <a:close/>
                      <a:moveTo>
                        <a:pt x="323" y="123"/>
                      </a:moveTo>
                      <a:cubicBezTo>
                        <a:pt x="327" y="123"/>
                        <a:pt x="329" y="120"/>
                        <a:pt x="329" y="116"/>
                      </a:cubicBezTo>
                      <a:cubicBezTo>
                        <a:pt x="329" y="109"/>
                        <a:pt x="329" y="109"/>
                        <a:pt x="329" y="109"/>
                      </a:cubicBezTo>
                      <a:cubicBezTo>
                        <a:pt x="329" y="106"/>
                        <a:pt x="327" y="103"/>
                        <a:pt x="323" y="103"/>
                      </a:cubicBezTo>
                      <a:cubicBezTo>
                        <a:pt x="282" y="103"/>
                        <a:pt x="282" y="103"/>
                        <a:pt x="282" y="103"/>
                      </a:cubicBezTo>
                      <a:cubicBezTo>
                        <a:pt x="279" y="103"/>
                        <a:pt x="276" y="106"/>
                        <a:pt x="276" y="109"/>
                      </a:cubicBezTo>
                      <a:cubicBezTo>
                        <a:pt x="276" y="116"/>
                        <a:pt x="276" y="116"/>
                        <a:pt x="276" y="116"/>
                      </a:cubicBezTo>
                      <a:cubicBezTo>
                        <a:pt x="276" y="120"/>
                        <a:pt x="279" y="123"/>
                        <a:pt x="282" y="123"/>
                      </a:cubicBezTo>
                      <a:cubicBezTo>
                        <a:pt x="323" y="123"/>
                        <a:pt x="323" y="123"/>
                        <a:pt x="323" y="123"/>
                      </a:cubicBezTo>
                      <a:cubicBezTo>
                        <a:pt x="323" y="123"/>
                        <a:pt x="323" y="123"/>
                        <a:pt x="323" y="123"/>
                      </a:cubicBezTo>
                      <a:close/>
                      <a:moveTo>
                        <a:pt x="323" y="174"/>
                      </a:moveTo>
                      <a:cubicBezTo>
                        <a:pt x="327" y="174"/>
                        <a:pt x="329" y="171"/>
                        <a:pt x="329" y="167"/>
                      </a:cubicBezTo>
                      <a:cubicBezTo>
                        <a:pt x="329" y="160"/>
                        <a:pt x="329" y="160"/>
                        <a:pt x="329" y="160"/>
                      </a:cubicBezTo>
                      <a:cubicBezTo>
                        <a:pt x="329" y="156"/>
                        <a:pt x="327" y="153"/>
                        <a:pt x="323" y="153"/>
                      </a:cubicBezTo>
                      <a:cubicBezTo>
                        <a:pt x="282" y="153"/>
                        <a:pt x="282" y="153"/>
                        <a:pt x="282" y="153"/>
                      </a:cubicBezTo>
                      <a:cubicBezTo>
                        <a:pt x="279" y="153"/>
                        <a:pt x="276" y="156"/>
                        <a:pt x="276" y="160"/>
                      </a:cubicBezTo>
                      <a:cubicBezTo>
                        <a:pt x="276" y="167"/>
                        <a:pt x="276" y="167"/>
                        <a:pt x="276" y="167"/>
                      </a:cubicBezTo>
                      <a:cubicBezTo>
                        <a:pt x="276" y="171"/>
                        <a:pt x="279" y="174"/>
                        <a:pt x="282" y="174"/>
                      </a:cubicBezTo>
                      <a:cubicBezTo>
                        <a:pt x="323" y="174"/>
                        <a:pt x="323" y="174"/>
                        <a:pt x="323" y="174"/>
                      </a:cubicBezTo>
                      <a:cubicBezTo>
                        <a:pt x="323" y="174"/>
                        <a:pt x="323" y="174"/>
                        <a:pt x="323" y="174"/>
                      </a:cubicBezTo>
                      <a:close/>
                      <a:moveTo>
                        <a:pt x="323" y="224"/>
                      </a:moveTo>
                      <a:cubicBezTo>
                        <a:pt x="327" y="224"/>
                        <a:pt x="329" y="220"/>
                        <a:pt x="329" y="217"/>
                      </a:cubicBezTo>
                      <a:cubicBezTo>
                        <a:pt x="329" y="210"/>
                        <a:pt x="329" y="210"/>
                        <a:pt x="329" y="210"/>
                      </a:cubicBezTo>
                      <a:cubicBezTo>
                        <a:pt x="329" y="207"/>
                        <a:pt x="327" y="203"/>
                        <a:pt x="323" y="203"/>
                      </a:cubicBezTo>
                      <a:cubicBezTo>
                        <a:pt x="282" y="203"/>
                        <a:pt x="282" y="203"/>
                        <a:pt x="282" y="203"/>
                      </a:cubicBezTo>
                      <a:cubicBezTo>
                        <a:pt x="279" y="203"/>
                        <a:pt x="276" y="207"/>
                        <a:pt x="276" y="210"/>
                      </a:cubicBezTo>
                      <a:cubicBezTo>
                        <a:pt x="276" y="217"/>
                        <a:pt x="276" y="217"/>
                        <a:pt x="276" y="217"/>
                      </a:cubicBezTo>
                      <a:cubicBezTo>
                        <a:pt x="276" y="220"/>
                        <a:pt x="279" y="224"/>
                        <a:pt x="282" y="224"/>
                      </a:cubicBezTo>
                      <a:cubicBezTo>
                        <a:pt x="323" y="224"/>
                        <a:pt x="323" y="224"/>
                        <a:pt x="323" y="224"/>
                      </a:cubicBezTo>
                      <a:cubicBezTo>
                        <a:pt x="323" y="224"/>
                        <a:pt x="323" y="224"/>
                        <a:pt x="323" y="224"/>
                      </a:cubicBezTo>
                      <a:close/>
                      <a:moveTo>
                        <a:pt x="124" y="6"/>
                      </a:moveTo>
                      <a:cubicBezTo>
                        <a:pt x="124" y="3"/>
                        <a:pt x="121" y="0"/>
                        <a:pt x="117" y="0"/>
                      </a:cubicBezTo>
                      <a:cubicBezTo>
                        <a:pt x="110" y="0"/>
                        <a:pt x="110" y="0"/>
                        <a:pt x="110" y="0"/>
                      </a:cubicBezTo>
                      <a:cubicBezTo>
                        <a:pt x="107" y="0"/>
                        <a:pt x="104" y="3"/>
                        <a:pt x="104" y="6"/>
                      </a:cubicBezTo>
                      <a:cubicBezTo>
                        <a:pt x="104" y="47"/>
                        <a:pt x="104" y="47"/>
                        <a:pt x="104" y="47"/>
                      </a:cubicBezTo>
                      <a:cubicBezTo>
                        <a:pt x="104" y="51"/>
                        <a:pt x="107" y="53"/>
                        <a:pt x="110" y="53"/>
                      </a:cubicBezTo>
                      <a:cubicBezTo>
                        <a:pt x="117" y="53"/>
                        <a:pt x="117" y="53"/>
                        <a:pt x="117" y="53"/>
                      </a:cubicBezTo>
                      <a:cubicBezTo>
                        <a:pt x="121" y="53"/>
                        <a:pt x="124" y="51"/>
                        <a:pt x="124" y="47"/>
                      </a:cubicBezTo>
                      <a:cubicBezTo>
                        <a:pt x="124" y="6"/>
                        <a:pt x="124" y="6"/>
                        <a:pt x="124" y="6"/>
                      </a:cubicBezTo>
                      <a:cubicBezTo>
                        <a:pt x="124" y="6"/>
                        <a:pt x="124" y="6"/>
                        <a:pt x="124" y="6"/>
                      </a:cubicBezTo>
                      <a:close/>
                      <a:moveTo>
                        <a:pt x="174" y="6"/>
                      </a:moveTo>
                      <a:cubicBezTo>
                        <a:pt x="174" y="3"/>
                        <a:pt x="171" y="0"/>
                        <a:pt x="168" y="0"/>
                      </a:cubicBezTo>
                      <a:cubicBezTo>
                        <a:pt x="161" y="0"/>
                        <a:pt x="161" y="0"/>
                        <a:pt x="161" y="0"/>
                      </a:cubicBezTo>
                      <a:cubicBezTo>
                        <a:pt x="157" y="0"/>
                        <a:pt x="154" y="3"/>
                        <a:pt x="154" y="6"/>
                      </a:cubicBezTo>
                      <a:cubicBezTo>
                        <a:pt x="154" y="47"/>
                        <a:pt x="154" y="47"/>
                        <a:pt x="154" y="47"/>
                      </a:cubicBezTo>
                      <a:cubicBezTo>
                        <a:pt x="154" y="51"/>
                        <a:pt x="157" y="53"/>
                        <a:pt x="161" y="53"/>
                      </a:cubicBezTo>
                      <a:cubicBezTo>
                        <a:pt x="168" y="53"/>
                        <a:pt x="168" y="53"/>
                        <a:pt x="168" y="53"/>
                      </a:cubicBezTo>
                      <a:cubicBezTo>
                        <a:pt x="171" y="53"/>
                        <a:pt x="174" y="51"/>
                        <a:pt x="174" y="47"/>
                      </a:cubicBezTo>
                      <a:cubicBezTo>
                        <a:pt x="174" y="6"/>
                        <a:pt x="174" y="6"/>
                        <a:pt x="174" y="6"/>
                      </a:cubicBezTo>
                      <a:cubicBezTo>
                        <a:pt x="174" y="6"/>
                        <a:pt x="174" y="6"/>
                        <a:pt x="174" y="6"/>
                      </a:cubicBezTo>
                      <a:close/>
                      <a:moveTo>
                        <a:pt x="225" y="6"/>
                      </a:moveTo>
                      <a:cubicBezTo>
                        <a:pt x="225" y="3"/>
                        <a:pt x="222" y="0"/>
                        <a:pt x="218" y="0"/>
                      </a:cubicBezTo>
                      <a:cubicBezTo>
                        <a:pt x="211" y="0"/>
                        <a:pt x="211" y="0"/>
                        <a:pt x="211" y="0"/>
                      </a:cubicBezTo>
                      <a:cubicBezTo>
                        <a:pt x="207" y="0"/>
                        <a:pt x="204" y="3"/>
                        <a:pt x="204" y="6"/>
                      </a:cubicBezTo>
                      <a:cubicBezTo>
                        <a:pt x="204" y="47"/>
                        <a:pt x="204" y="47"/>
                        <a:pt x="204" y="47"/>
                      </a:cubicBezTo>
                      <a:cubicBezTo>
                        <a:pt x="204" y="51"/>
                        <a:pt x="207" y="53"/>
                        <a:pt x="211" y="53"/>
                      </a:cubicBezTo>
                      <a:cubicBezTo>
                        <a:pt x="218" y="53"/>
                        <a:pt x="218" y="53"/>
                        <a:pt x="218" y="53"/>
                      </a:cubicBezTo>
                      <a:cubicBezTo>
                        <a:pt x="222" y="53"/>
                        <a:pt x="225" y="51"/>
                        <a:pt x="225" y="47"/>
                      </a:cubicBezTo>
                      <a:cubicBezTo>
                        <a:pt x="225" y="6"/>
                        <a:pt x="225" y="6"/>
                        <a:pt x="225" y="6"/>
                      </a:cubicBezTo>
                      <a:cubicBezTo>
                        <a:pt x="225" y="6"/>
                        <a:pt x="225" y="6"/>
                        <a:pt x="225" y="6"/>
                      </a:cubicBezTo>
                      <a:close/>
                      <a:moveTo>
                        <a:pt x="48" y="123"/>
                      </a:moveTo>
                      <a:cubicBezTo>
                        <a:pt x="51" y="123"/>
                        <a:pt x="54" y="120"/>
                        <a:pt x="54" y="116"/>
                      </a:cubicBezTo>
                      <a:cubicBezTo>
                        <a:pt x="54" y="109"/>
                        <a:pt x="54" y="109"/>
                        <a:pt x="54" y="109"/>
                      </a:cubicBezTo>
                      <a:cubicBezTo>
                        <a:pt x="54" y="106"/>
                        <a:pt x="51" y="103"/>
                        <a:pt x="48" y="103"/>
                      </a:cubicBezTo>
                      <a:cubicBezTo>
                        <a:pt x="6" y="103"/>
                        <a:pt x="6" y="103"/>
                        <a:pt x="6" y="103"/>
                      </a:cubicBezTo>
                      <a:cubicBezTo>
                        <a:pt x="3" y="103"/>
                        <a:pt x="0" y="106"/>
                        <a:pt x="0" y="109"/>
                      </a:cubicBezTo>
                      <a:cubicBezTo>
                        <a:pt x="0" y="116"/>
                        <a:pt x="0" y="116"/>
                        <a:pt x="0" y="116"/>
                      </a:cubicBezTo>
                      <a:cubicBezTo>
                        <a:pt x="0" y="120"/>
                        <a:pt x="3" y="123"/>
                        <a:pt x="6" y="123"/>
                      </a:cubicBezTo>
                      <a:cubicBezTo>
                        <a:pt x="48" y="123"/>
                        <a:pt x="48" y="123"/>
                        <a:pt x="48" y="123"/>
                      </a:cubicBezTo>
                      <a:cubicBezTo>
                        <a:pt x="48" y="123"/>
                        <a:pt x="48" y="123"/>
                        <a:pt x="48" y="123"/>
                      </a:cubicBezTo>
                      <a:close/>
                      <a:moveTo>
                        <a:pt x="48" y="174"/>
                      </a:moveTo>
                      <a:cubicBezTo>
                        <a:pt x="51" y="174"/>
                        <a:pt x="54" y="171"/>
                        <a:pt x="54" y="167"/>
                      </a:cubicBezTo>
                      <a:cubicBezTo>
                        <a:pt x="54" y="160"/>
                        <a:pt x="54" y="160"/>
                        <a:pt x="54" y="160"/>
                      </a:cubicBezTo>
                      <a:cubicBezTo>
                        <a:pt x="54" y="156"/>
                        <a:pt x="51" y="153"/>
                        <a:pt x="48" y="153"/>
                      </a:cubicBezTo>
                      <a:cubicBezTo>
                        <a:pt x="6" y="153"/>
                        <a:pt x="6" y="153"/>
                        <a:pt x="6" y="153"/>
                      </a:cubicBezTo>
                      <a:cubicBezTo>
                        <a:pt x="3" y="153"/>
                        <a:pt x="0" y="156"/>
                        <a:pt x="0" y="160"/>
                      </a:cubicBezTo>
                      <a:cubicBezTo>
                        <a:pt x="0" y="167"/>
                        <a:pt x="0" y="167"/>
                        <a:pt x="0" y="167"/>
                      </a:cubicBezTo>
                      <a:cubicBezTo>
                        <a:pt x="0" y="171"/>
                        <a:pt x="3" y="174"/>
                        <a:pt x="6" y="174"/>
                      </a:cubicBezTo>
                      <a:cubicBezTo>
                        <a:pt x="48" y="174"/>
                        <a:pt x="48" y="174"/>
                        <a:pt x="48" y="174"/>
                      </a:cubicBezTo>
                      <a:cubicBezTo>
                        <a:pt x="48" y="174"/>
                        <a:pt x="48" y="174"/>
                        <a:pt x="48" y="174"/>
                      </a:cubicBezTo>
                      <a:close/>
                      <a:moveTo>
                        <a:pt x="48" y="224"/>
                      </a:moveTo>
                      <a:cubicBezTo>
                        <a:pt x="51" y="224"/>
                        <a:pt x="54" y="220"/>
                        <a:pt x="54" y="217"/>
                      </a:cubicBezTo>
                      <a:cubicBezTo>
                        <a:pt x="54" y="210"/>
                        <a:pt x="54" y="210"/>
                        <a:pt x="54" y="210"/>
                      </a:cubicBezTo>
                      <a:cubicBezTo>
                        <a:pt x="54" y="207"/>
                        <a:pt x="51" y="203"/>
                        <a:pt x="48" y="203"/>
                      </a:cubicBezTo>
                      <a:cubicBezTo>
                        <a:pt x="6" y="203"/>
                        <a:pt x="6" y="203"/>
                        <a:pt x="6" y="203"/>
                      </a:cubicBezTo>
                      <a:cubicBezTo>
                        <a:pt x="3" y="203"/>
                        <a:pt x="0" y="207"/>
                        <a:pt x="0" y="210"/>
                      </a:cubicBezTo>
                      <a:cubicBezTo>
                        <a:pt x="0" y="217"/>
                        <a:pt x="0" y="217"/>
                        <a:pt x="0" y="217"/>
                      </a:cubicBezTo>
                      <a:cubicBezTo>
                        <a:pt x="0" y="220"/>
                        <a:pt x="3" y="224"/>
                        <a:pt x="6" y="224"/>
                      </a:cubicBezTo>
                      <a:cubicBezTo>
                        <a:pt x="48" y="224"/>
                        <a:pt x="48" y="224"/>
                        <a:pt x="48" y="224"/>
                      </a:cubicBezTo>
                      <a:cubicBezTo>
                        <a:pt x="48" y="224"/>
                        <a:pt x="48" y="224"/>
                        <a:pt x="48" y="224"/>
                      </a:cubicBezTo>
                      <a:close/>
                      <a:moveTo>
                        <a:pt x="124" y="280"/>
                      </a:moveTo>
                      <a:cubicBezTo>
                        <a:pt x="124" y="276"/>
                        <a:pt x="121" y="274"/>
                        <a:pt x="117" y="274"/>
                      </a:cubicBezTo>
                      <a:cubicBezTo>
                        <a:pt x="110" y="274"/>
                        <a:pt x="110" y="274"/>
                        <a:pt x="110" y="274"/>
                      </a:cubicBezTo>
                      <a:cubicBezTo>
                        <a:pt x="107" y="274"/>
                        <a:pt x="104" y="276"/>
                        <a:pt x="104" y="280"/>
                      </a:cubicBezTo>
                      <a:cubicBezTo>
                        <a:pt x="104" y="321"/>
                        <a:pt x="104" y="321"/>
                        <a:pt x="104" y="321"/>
                      </a:cubicBezTo>
                      <a:cubicBezTo>
                        <a:pt x="104" y="324"/>
                        <a:pt x="107" y="328"/>
                        <a:pt x="110" y="328"/>
                      </a:cubicBezTo>
                      <a:cubicBezTo>
                        <a:pt x="117" y="328"/>
                        <a:pt x="117" y="328"/>
                        <a:pt x="117" y="328"/>
                      </a:cubicBezTo>
                      <a:cubicBezTo>
                        <a:pt x="121" y="328"/>
                        <a:pt x="124" y="324"/>
                        <a:pt x="124" y="321"/>
                      </a:cubicBezTo>
                      <a:cubicBezTo>
                        <a:pt x="124" y="280"/>
                        <a:pt x="124" y="280"/>
                        <a:pt x="124" y="280"/>
                      </a:cubicBezTo>
                      <a:cubicBezTo>
                        <a:pt x="124" y="280"/>
                        <a:pt x="124" y="280"/>
                        <a:pt x="124" y="280"/>
                      </a:cubicBezTo>
                      <a:close/>
                      <a:moveTo>
                        <a:pt x="174" y="280"/>
                      </a:moveTo>
                      <a:cubicBezTo>
                        <a:pt x="174" y="276"/>
                        <a:pt x="171" y="274"/>
                        <a:pt x="168" y="274"/>
                      </a:cubicBezTo>
                      <a:cubicBezTo>
                        <a:pt x="161" y="274"/>
                        <a:pt x="161" y="274"/>
                        <a:pt x="161" y="274"/>
                      </a:cubicBezTo>
                      <a:cubicBezTo>
                        <a:pt x="157" y="274"/>
                        <a:pt x="154" y="276"/>
                        <a:pt x="154" y="280"/>
                      </a:cubicBezTo>
                      <a:cubicBezTo>
                        <a:pt x="154" y="321"/>
                        <a:pt x="154" y="321"/>
                        <a:pt x="154" y="321"/>
                      </a:cubicBezTo>
                      <a:cubicBezTo>
                        <a:pt x="154" y="324"/>
                        <a:pt x="157" y="328"/>
                        <a:pt x="161" y="328"/>
                      </a:cubicBezTo>
                      <a:cubicBezTo>
                        <a:pt x="168" y="328"/>
                        <a:pt x="168" y="328"/>
                        <a:pt x="168" y="328"/>
                      </a:cubicBezTo>
                      <a:cubicBezTo>
                        <a:pt x="171" y="328"/>
                        <a:pt x="174" y="324"/>
                        <a:pt x="174" y="321"/>
                      </a:cubicBezTo>
                      <a:cubicBezTo>
                        <a:pt x="174" y="280"/>
                        <a:pt x="174" y="280"/>
                        <a:pt x="174" y="280"/>
                      </a:cubicBezTo>
                      <a:cubicBezTo>
                        <a:pt x="174" y="280"/>
                        <a:pt x="174" y="280"/>
                        <a:pt x="174" y="280"/>
                      </a:cubicBezTo>
                      <a:close/>
                      <a:moveTo>
                        <a:pt x="225" y="280"/>
                      </a:moveTo>
                      <a:cubicBezTo>
                        <a:pt x="225" y="276"/>
                        <a:pt x="222" y="274"/>
                        <a:pt x="218" y="274"/>
                      </a:cubicBezTo>
                      <a:cubicBezTo>
                        <a:pt x="211" y="274"/>
                        <a:pt x="211" y="274"/>
                        <a:pt x="211" y="274"/>
                      </a:cubicBezTo>
                      <a:cubicBezTo>
                        <a:pt x="207" y="274"/>
                        <a:pt x="204" y="276"/>
                        <a:pt x="204" y="280"/>
                      </a:cubicBezTo>
                      <a:cubicBezTo>
                        <a:pt x="204" y="321"/>
                        <a:pt x="204" y="321"/>
                        <a:pt x="204" y="321"/>
                      </a:cubicBezTo>
                      <a:cubicBezTo>
                        <a:pt x="204" y="324"/>
                        <a:pt x="207" y="328"/>
                        <a:pt x="211" y="328"/>
                      </a:cubicBezTo>
                      <a:cubicBezTo>
                        <a:pt x="218" y="328"/>
                        <a:pt x="218" y="328"/>
                        <a:pt x="218" y="328"/>
                      </a:cubicBezTo>
                      <a:cubicBezTo>
                        <a:pt x="222" y="328"/>
                        <a:pt x="225" y="324"/>
                        <a:pt x="225" y="321"/>
                      </a:cubicBezTo>
                      <a:cubicBezTo>
                        <a:pt x="225" y="280"/>
                        <a:pt x="225" y="280"/>
                        <a:pt x="225" y="280"/>
                      </a:cubicBezTo>
                      <a:cubicBezTo>
                        <a:pt x="225" y="280"/>
                        <a:pt x="225" y="280"/>
                        <a:pt x="225" y="28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nvGrpSpPr>
              <p:cNvPr id="350" name="Group 61"/>
              <p:cNvGrpSpPr>
                <a:grpSpLocks noChangeAspect="1"/>
              </p:cNvGrpSpPr>
              <p:nvPr/>
            </p:nvGrpSpPr>
            <p:grpSpPr>
              <a:xfrm rot="16200000" flipH="1">
                <a:off x="6918615" y="2912926"/>
                <a:ext cx="497382" cy="277867"/>
                <a:chOff x="8418515" y="4019373"/>
                <a:chExt cx="1706562" cy="953389"/>
              </a:xfrm>
            </p:grpSpPr>
            <p:sp>
              <p:nvSpPr>
                <p:cNvPr id="351" name="Freeform 24"/>
                <p:cNvSpPr>
                  <a:spLocks noChangeAspect="1"/>
                </p:cNvSpPr>
                <p:nvPr/>
              </p:nvSpPr>
              <p:spPr bwMode="auto">
                <a:xfrm>
                  <a:off x="8418515" y="4019373"/>
                  <a:ext cx="1706562" cy="9533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DC3C00"/>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52" name="Freeform 25"/>
                <p:cNvSpPr>
                  <a:spLocks noChangeAspect="1" noEditPoints="1"/>
                </p:cNvSpPr>
                <p:nvPr/>
              </p:nvSpPr>
              <p:spPr bwMode="auto">
                <a:xfrm>
                  <a:off x="8509000" y="4109892"/>
                  <a:ext cx="1514474" cy="762379"/>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48" name="Rounded Rectangle 59"/>
            <p:cNvSpPr/>
            <p:nvPr/>
          </p:nvSpPr>
          <p:spPr bwMode="auto">
            <a:xfrm>
              <a:off x="6139166" y="3378566"/>
              <a:ext cx="3869983" cy="616958"/>
            </a:xfrm>
            <a:prstGeom prst="roundRect">
              <a:avLst>
                <a:gd name="adj" fmla="val 26235"/>
              </a:avLst>
            </a:prstGeom>
            <a:noFill/>
            <a:ln w="38100" cap="flat" cmpd="sng" algn="ctr">
              <a:solidFill>
                <a:srgbClr val="DC3C00"/>
              </a:solidFill>
              <a:prstDash val="sysDot"/>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86" name="Rectangle 385"/>
          <p:cNvSpPr/>
          <p:nvPr/>
        </p:nvSpPr>
        <p:spPr>
          <a:xfrm>
            <a:off x="555970" y="1428330"/>
            <a:ext cx="3772059" cy="3033183"/>
          </a:xfrm>
          <a:prstGeom prst="rect">
            <a:avLst/>
          </a:prstGeom>
        </p:spPr>
        <p:txBody>
          <a:bodyPr wrap="square" lIns="179259" tIns="143407" rIns="179259" bIns="143407">
            <a:spAutoFit/>
          </a:bodyPr>
          <a:lstStyle/>
          <a:p>
            <a:pPr marL="0" lvl="1" defTabSz="462206">
              <a:lnSpc>
                <a:spcPct val="90000"/>
              </a:lnSpc>
              <a:spcBef>
                <a:spcPts val="1175"/>
              </a:spcBef>
              <a:buClr>
                <a:srgbClr val="EFEFEF"/>
              </a:buClr>
            </a:pPr>
            <a:r>
              <a:rPr lang="en-US" sz="1567" b="1" dirty="0">
                <a:cs typeface="Segoe UI" pitchFamily="34" charset="0"/>
              </a:rPr>
              <a:t>Shielded Virtual Machines </a:t>
            </a:r>
            <a:r>
              <a:rPr lang="en-US" sz="1567" dirty="0">
                <a:cs typeface="Segoe UI Light" panose="020B0502040204020203" pitchFamily="34" charset="0"/>
              </a:rPr>
              <a:t>can only run in fabrics that are designated as owners of that virtual machine</a:t>
            </a:r>
          </a:p>
          <a:p>
            <a:pPr marL="0" lvl="1" defTabSz="462206">
              <a:lnSpc>
                <a:spcPct val="90000"/>
              </a:lnSpc>
              <a:spcBef>
                <a:spcPts val="1175"/>
              </a:spcBef>
              <a:buClr>
                <a:srgbClr val="EFEFEF"/>
              </a:buClr>
            </a:pPr>
            <a:r>
              <a:rPr lang="en-US" sz="1567" dirty="0">
                <a:cs typeface="Segoe UI Light" panose="020B0502040204020203" pitchFamily="34" charset="0"/>
              </a:rPr>
              <a:t>Shielded Virtual Machines will need </a:t>
            </a:r>
            <a:br>
              <a:rPr lang="en-US" sz="1567" dirty="0">
                <a:cs typeface="Segoe UI Light" panose="020B0502040204020203" pitchFamily="34" charset="0"/>
              </a:rPr>
            </a:br>
            <a:r>
              <a:rPr lang="en-US" sz="1567" dirty="0">
                <a:cs typeface="Segoe UI Light" panose="020B0502040204020203" pitchFamily="34" charset="0"/>
              </a:rPr>
              <a:t>to be </a:t>
            </a:r>
            <a:r>
              <a:rPr lang="en-US" sz="1567" b="1" dirty="0">
                <a:cs typeface="Segoe UI" pitchFamily="34" charset="0"/>
              </a:rPr>
              <a:t>encrypted</a:t>
            </a:r>
            <a:r>
              <a:rPr lang="en-US" sz="1567" dirty="0">
                <a:cs typeface="Segoe UI Light" panose="020B0502040204020203" pitchFamily="34" charset="0"/>
              </a:rPr>
              <a:t> (by </a:t>
            </a:r>
            <a:r>
              <a:rPr lang="en-US" sz="1567" b="1" dirty="0">
                <a:cs typeface="Segoe UI" pitchFamily="34" charset="0"/>
              </a:rPr>
              <a:t>BitLocker </a:t>
            </a:r>
            <a:r>
              <a:rPr lang="en-US" sz="1567" dirty="0">
                <a:cs typeface="Segoe UI Light" panose="020B0502040204020203" pitchFamily="34" charset="0"/>
              </a:rPr>
              <a:t>or other means) in order to ensure that only the designated owners can run this virtual machine</a:t>
            </a:r>
          </a:p>
          <a:p>
            <a:pPr marL="0" lvl="1" defTabSz="462206">
              <a:lnSpc>
                <a:spcPct val="90000"/>
              </a:lnSpc>
              <a:spcBef>
                <a:spcPts val="1175"/>
              </a:spcBef>
              <a:buClr>
                <a:srgbClr val="EFEFEF"/>
              </a:buClr>
            </a:pPr>
            <a:r>
              <a:rPr lang="en-US" sz="1567" dirty="0">
                <a:cs typeface="Segoe UI Light" panose="020B0502040204020203" pitchFamily="34" charset="0"/>
              </a:rPr>
              <a:t>You can </a:t>
            </a:r>
            <a:r>
              <a:rPr lang="en-US" sz="1567" b="1" dirty="0">
                <a:cs typeface="Segoe UI" pitchFamily="34" charset="0"/>
              </a:rPr>
              <a:t>convert </a:t>
            </a:r>
            <a:r>
              <a:rPr lang="en-US" sz="1567" dirty="0">
                <a:cs typeface="Segoe UI Light" panose="020B0502040204020203" pitchFamily="34" charset="0"/>
              </a:rPr>
              <a:t>a</a:t>
            </a:r>
            <a:r>
              <a:rPr lang="en-US" sz="1567" b="1" dirty="0">
                <a:cs typeface="Segoe UI" pitchFamily="34" charset="0"/>
              </a:rPr>
              <a:t> running </a:t>
            </a:r>
            <a:br>
              <a:rPr lang="en-US" sz="1567" b="1" dirty="0">
                <a:cs typeface="Segoe UI" pitchFamily="34" charset="0"/>
              </a:rPr>
            </a:br>
            <a:r>
              <a:rPr lang="en-US" sz="1567" b="1" dirty="0">
                <a:cs typeface="Segoe UI" pitchFamily="34" charset="0"/>
              </a:rPr>
              <a:t>virtual machine </a:t>
            </a:r>
            <a:r>
              <a:rPr lang="en-US" sz="1567" dirty="0">
                <a:cs typeface="Segoe UI Light" panose="020B0502040204020203" pitchFamily="34" charset="0"/>
              </a:rPr>
              <a:t>into a </a:t>
            </a:r>
            <a:br>
              <a:rPr lang="en-US" sz="1567" dirty="0">
                <a:cs typeface="Segoe UI Light" panose="020B0502040204020203" pitchFamily="34" charset="0"/>
              </a:rPr>
            </a:br>
            <a:r>
              <a:rPr lang="en-US" sz="1567" dirty="0">
                <a:cs typeface="Segoe UI Light" panose="020B0502040204020203" pitchFamily="34" charset="0"/>
              </a:rPr>
              <a:t>Shielded Virtual Machine</a:t>
            </a:r>
          </a:p>
        </p:txBody>
      </p:sp>
      <p:cxnSp>
        <p:nvCxnSpPr>
          <p:cNvPr id="387" name="Elbow Connector 386"/>
          <p:cNvCxnSpPr/>
          <p:nvPr/>
        </p:nvCxnSpPr>
        <p:spPr>
          <a:xfrm rot="10800000" flipV="1">
            <a:off x="5698003" y="2540452"/>
            <a:ext cx="1652819" cy="1600080"/>
          </a:xfrm>
          <a:prstGeom prst="bentConnector3">
            <a:avLst>
              <a:gd name="adj1" fmla="val 75687"/>
            </a:avLst>
          </a:prstGeom>
          <a:noFill/>
          <a:ln w="25400" cap="flat" cmpd="sng" algn="ctr">
            <a:solidFill>
              <a:srgbClr val="DC3C00"/>
            </a:solidFill>
            <a:prstDash val="solid"/>
            <a:headEnd type="triangle" w="lg" len="med"/>
            <a:tailEnd type="triangle" w="lg" len="med"/>
          </a:ln>
          <a:effectLst/>
        </p:spPr>
      </p:cxnSp>
    </p:spTree>
    <p:extLst>
      <p:ext uri="{BB962C8B-B14F-4D97-AF65-F5344CB8AC3E}">
        <p14:creationId xmlns:p14="http://schemas.microsoft.com/office/powerpoint/2010/main" val="1225484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ectangle 47"/>
          <p:cNvSpPr/>
          <p:nvPr/>
        </p:nvSpPr>
        <p:spPr>
          <a:xfrm>
            <a:off x="4821359" y="811571"/>
            <a:ext cx="6258777" cy="2102512"/>
          </a:xfrm>
          <a:prstGeom prst="rect">
            <a:avLst/>
          </a:prstGeom>
          <a:solidFill>
            <a:schemeClr val="accent6"/>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endParaRPr lang="en-US" sz="1371" kern="0" dirty="0">
              <a:gradFill>
                <a:gsLst>
                  <a:gs pos="21186">
                    <a:srgbClr val="FFFFFF"/>
                  </a:gs>
                  <a:gs pos="32000">
                    <a:srgbClr val="FFFFFF"/>
                  </a:gs>
                </a:gsLst>
                <a:lin ang="5400000" scaled="1"/>
              </a:gradFill>
            </a:endParaRPr>
          </a:p>
        </p:txBody>
      </p:sp>
      <p:sp>
        <p:nvSpPr>
          <p:cNvPr id="4" name="Title 3"/>
          <p:cNvSpPr>
            <a:spLocks noGrp="1"/>
          </p:cNvSpPr>
          <p:nvPr>
            <p:ph type="title" idx="4294967295"/>
          </p:nvPr>
        </p:nvSpPr>
        <p:spPr>
          <a:xfrm>
            <a:off x="557863" y="289958"/>
            <a:ext cx="11655078" cy="899537"/>
          </a:xfrm>
        </p:spPr>
        <p:txBody>
          <a:bodyPr/>
          <a:lstStyle/>
          <a:p>
            <a:r>
              <a:rPr lang="en-US" dirty="0">
                <a:solidFill>
                  <a:schemeClr val="tx1"/>
                </a:solidFill>
              </a:rPr>
              <a:t>Upgrade</a:t>
            </a:r>
          </a:p>
        </p:txBody>
      </p:sp>
      <p:sp>
        <p:nvSpPr>
          <p:cNvPr id="319" name="Rectangle 20"/>
          <p:cNvSpPr/>
          <p:nvPr/>
        </p:nvSpPr>
        <p:spPr>
          <a:xfrm>
            <a:off x="4834204" y="4116109"/>
            <a:ext cx="5577414" cy="1428178"/>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582594" tIns="143407" rIns="179259" bIns="143407" numCol="1" spcCol="0" rtlCol="0" fromWordArt="0" anchor="b" anchorCtr="0" forceAA="0" compatLnSpc="1">
            <a:prstTxWarp prst="textNoShape">
              <a:avLst/>
            </a:prstTxWarp>
            <a:noAutofit/>
          </a:bodyPr>
          <a:lstStyle/>
          <a:p>
            <a:pPr defTabSz="914192">
              <a:lnSpc>
                <a:spcPct val="90000"/>
              </a:lnSpc>
              <a:defRPr/>
            </a:pPr>
            <a:r>
              <a:rPr lang="en-US" sz="2353" b="1" kern="0" dirty="0">
                <a:gradFill>
                  <a:gsLst>
                    <a:gs pos="92373">
                      <a:srgbClr val="505050"/>
                    </a:gs>
                    <a:gs pos="64000">
                      <a:srgbClr val="505050"/>
                    </a:gs>
                  </a:gsLst>
                  <a:lin ang="5400000" scaled="0"/>
                </a:gradFill>
                <a:latin typeface="Segoe UI Light"/>
              </a:rPr>
              <a:t>Storage</a:t>
            </a:r>
            <a:endParaRPr lang="en-US" sz="2400" b="1" kern="0" dirty="0">
              <a:gradFill>
                <a:gsLst>
                  <a:gs pos="92373">
                    <a:srgbClr val="505050"/>
                  </a:gs>
                  <a:gs pos="64000">
                    <a:srgbClr val="505050"/>
                  </a:gs>
                </a:gsLst>
                <a:lin ang="5400000" scaled="0"/>
              </a:gradFill>
              <a:latin typeface="Segoe UI Light"/>
            </a:endParaRPr>
          </a:p>
        </p:txBody>
      </p:sp>
      <p:sp>
        <p:nvSpPr>
          <p:cNvPr id="320" name="Rectangle 21"/>
          <p:cNvSpPr/>
          <p:nvPr/>
        </p:nvSpPr>
        <p:spPr bwMode="auto">
          <a:xfrm>
            <a:off x="4913916" y="4219180"/>
            <a:ext cx="1737736" cy="666817"/>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1" name="Rectangle 22"/>
          <p:cNvSpPr/>
          <p:nvPr/>
        </p:nvSpPr>
        <p:spPr bwMode="auto">
          <a:xfrm>
            <a:off x="6691508" y="4219180"/>
            <a:ext cx="1817448" cy="666817"/>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2" name="Rectangle 24"/>
          <p:cNvSpPr/>
          <p:nvPr/>
        </p:nvSpPr>
        <p:spPr bwMode="auto">
          <a:xfrm>
            <a:off x="8554313" y="4219180"/>
            <a:ext cx="1776217" cy="666817"/>
          </a:xfrm>
          <a:prstGeom prst="rect">
            <a:avLst/>
          </a:prstGeom>
          <a:solidFill>
            <a:schemeClr val="accent1"/>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323" name="Rectangle 25"/>
          <p:cNvSpPr/>
          <p:nvPr/>
        </p:nvSpPr>
        <p:spPr>
          <a:xfrm>
            <a:off x="4834205" y="2964369"/>
            <a:ext cx="1196648" cy="963447"/>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Dotto</a:t>
            </a:r>
            <a:endParaRPr lang="en-US" sz="1765" b="1" kern="0" dirty="0">
              <a:gradFill>
                <a:gsLst>
                  <a:gs pos="9322">
                    <a:srgbClr val="505050"/>
                  </a:gs>
                  <a:gs pos="21186">
                    <a:srgbClr val="505050"/>
                  </a:gs>
                </a:gsLst>
                <a:lin ang="5400000" scaled="1"/>
              </a:gradFill>
              <a:latin typeface="Segoe UI Light"/>
            </a:endParaRPr>
          </a:p>
        </p:txBody>
      </p:sp>
      <p:sp>
        <p:nvSpPr>
          <p:cNvPr id="324" name="Rectangle 27"/>
          <p:cNvSpPr/>
          <p:nvPr/>
        </p:nvSpPr>
        <p:spPr>
          <a:xfrm>
            <a:off x="5757808" y="4395187"/>
            <a:ext cx="797126" cy="298415"/>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sp>
        <p:nvSpPr>
          <p:cNvPr id="327" name="Freeform 5"/>
          <p:cNvSpPr>
            <a:spLocks noEditPoints="1"/>
          </p:cNvSpPr>
          <p:nvPr/>
        </p:nvSpPr>
        <p:spPr bwMode="auto">
          <a:xfrm>
            <a:off x="5000668" y="5068861"/>
            <a:ext cx="225214" cy="331128"/>
          </a:xfrm>
          <a:custGeom>
            <a:avLst/>
            <a:gdLst>
              <a:gd name="T0" fmla="*/ 1304 w 1461"/>
              <a:gd name="T1" fmla="*/ 119 h 1972"/>
              <a:gd name="T2" fmla="*/ 1216 w 1461"/>
              <a:gd name="T3" fmla="*/ 15 h 1972"/>
              <a:gd name="T4" fmla="*/ 277 w 1461"/>
              <a:gd name="T5" fmla="*/ 0 h 1972"/>
              <a:gd name="T6" fmla="*/ 56 w 1461"/>
              <a:gd name="T7" fmla="*/ 155 h 1972"/>
              <a:gd name="T8" fmla="*/ 157 w 1461"/>
              <a:gd name="T9" fmla="*/ 119 h 1972"/>
              <a:gd name="T10" fmla="*/ 157 w 1461"/>
              <a:gd name="T11" fmla="*/ 163 h 1972"/>
              <a:gd name="T12" fmla="*/ 0 w 1461"/>
              <a:gd name="T13" fmla="*/ 1814 h 1972"/>
              <a:gd name="T14" fmla="*/ 1304 w 1461"/>
              <a:gd name="T15" fmla="*/ 1972 h 1972"/>
              <a:gd name="T16" fmla="*/ 1461 w 1461"/>
              <a:gd name="T17" fmla="*/ 320 h 1972"/>
              <a:gd name="T18" fmla="*/ 1373 w 1461"/>
              <a:gd name="T19" fmla="*/ 1814 h 1972"/>
              <a:gd name="T20" fmla="*/ 157 w 1461"/>
              <a:gd name="T21" fmla="*/ 1884 h 1972"/>
              <a:gd name="T22" fmla="*/ 87 w 1461"/>
              <a:gd name="T23" fmla="*/ 320 h 1972"/>
              <a:gd name="T24" fmla="*/ 1304 w 1461"/>
              <a:gd name="T25" fmla="*/ 251 h 1972"/>
              <a:gd name="T26" fmla="*/ 1373 w 1461"/>
              <a:gd name="T27" fmla="*/ 1814 h 1972"/>
              <a:gd name="T28" fmla="*/ 731 w 1461"/>
              <a:gd name="T29" fmla="*/ 426 h 1972"/>
              <a:gd name="T30" fmla="*/ 379 w 1461"/>
              <a:gd name="T31" fmla="*/ 1313 h 1972"/>
              <a:gd name="T32" fmla="*/ 590 w 1461"/>
              <a:gd name="T33" fmla="*/ 1164 h 1972"/>
              <a:gd name="T34" fmla="*/ 673 w 1461"/>
              <a:gd name="T35" fmla="*/ 1345 h 1972"/>
              <a:gd name="T36" fmla="*/ 731 w 1461"/>
              <a:gd name="T37" fmla="*/ 1452 h 1972"/>
              <a:gd name="T38" fmla="*/ 731 w 1461"/>
              <a:gd name="T39" fmla="*/ 426 h 1972"/>
              <a:gd name="T40" fmla="*/ 579 w 1461"/>
              <a:gd name="T41" fmla="*/ 939 h 1972"/>
              <a:gd name="T42" fmla="*/ 883 w 1461"/>
              <a:gd name="T43" fmla="*/ 939 h 1972"/>
              <a:gd name="T44" fmla="*/ 621 w 1461"/>
              <a:gd name="T45" fmla="*/ 1214 h 1972"/>
              <a:gd name="T46" fmla="*/ 510 w 1461"/>
              <a:gd name="T47" fmla="*/ 1241 h 1972"/>
              <a:gd name="T48" fmla="*/ 245 w 1461"/>
              <a:gd name="T49" fmla="*/ 1502 h 1972"/>
              <a:gd name="T50" fmla="*/ 313 w 1461"/>
              <a:gd name="T51" fmla="*/ 1799 h 1972"/>
              <a:gd name="T52" fmla="*/ 588 w 1461"/>
              <a:gd name="T53" fmla="*/ 1433 h 1972"/>
              <a:gd name="T54" fmla="*/ 621 w 1461"/>
              <a:gd name="T55" fmla="*/ 1214 h 1972"/>
              <a:gd name="T56" fmla="*/ 275 w 1461"/>
              <a:gd name="T57" fmla="*/ 1713 h 1972"/>
              <a:gd name="T58" fmla="*/ 359 w 1461"/>
              <a:gd name="T59" fmla="*/ 1592 h 1972"/>
              <a:gd name="T60" fmla="*/ 231 w 1461"/>
              <a:gd name="T61" fmla="*/ 340 h 1972"/>
              <a:gd name="T62" fmla="*/ 136 w 1461"/>
              <a:gd name="T63" fmla="*/ 340 h 1972"/>
              <a:gd name="T64" fmla="*/ 231 w 1461"/>
              <a:gd name="T65" fmla="*/ 340 h 1972"/>
              <a:gd name="T66" fmla="*/ 1236 w 1461"/>
              <a:gd name="T67" fmla="*/ 340 h 1972"/>
              <a:gd name="T68" fmla="*/ 1331 w 1461"/>
              <a:gd name="T69" fmla="*/ 340 h 1972"/>
              <a:gd name="T70" fmla="*/ 1283 w 1461"/>
              <a:gd name="T71" fmla="*/ 1742 h 1972"/>
              <a:gd name="T72" fmla="*/ 1283 w 1461"/>
              <a:gd name="T73" fmla="*/ 1838 h 1972"/>
              <a:gd name="T74" fmla="*/ 1283 w 1461"/>
              <a:gd name="T75" fmla="*/ 1742 h 1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61" h="1972">
                <a:moveTo>
                  <a:pt x="157" y="119"/>
                </a:moveTo>
                <a:cubicBezTo>
                  <a:pt x="1304" y="119"/>
                  <a:pt x="1304" y="119"/>
                  <a:pt x="1304" y="119"/>
                </a:cubicBezTo>
                <a:cubicBezTo>
                  <a:pt x="1325" y="119"/>
                  <a:pt x="1346" y="123"/>
                  <a:pt x="1365" y="131"/>
                </a:cubicBezTo>
                <a:cubicBezTo>
                  <a:pt x="1216" y="15"/>
                  <a:pt x="1216" y="15"/>
                  <a:pt x="1216" y="15"/>
                </a:cubicBezTo>
                <a:cubicBezTo>
                  <a:pt x="1206" y="6"/>
                  <a:pt x="1187" y="0"/>
                  <a:pt x="1174" y="0"/>
                </a:cubicBezTo>
                <a:cubicBezTo>
                  <a:pt x="277" y="0"/>
                  <a:pt x="277" y="0"/>
                  <a:pt x="277" y="0"/>
                </a:cubicBezTo>
                <a:cubicBezTo>
                  <a:pt x="264" y="0"/>
                  <a:pt x="245" y="6"/>
                  <a:pt x="235" y="15"/>
                </a:cubicBezTo>
                <a:cubicBezTo>
                  <a:pt x="56" y="155"/>
                  <a:pt x="56" y="155"/>
                  <a:pt x="56" y="155"/>
                </a:cubicBezTo>
                <a:cubicBezTo>
                  <a:pt x="58" y="155"/>
                  <a:pt x="58" y="155"/>
                  <a:pt x="58" y="155"/>
                </a:cubicBezTo>
                <a:cubicBezTo>
                  <a:pt x="85" y="132"/>
                  <a:pt x="119" y="119"/>
                  <a:pt x="157" y="119"/>
                </a:cubicBezTo>
                <a:close/>
                <a:moveTo>
                  <a:pt x="1304" y="163"/>
                </a:moveTo>
                <a:cubicBezTo>
                  <a:pt x="157" y="163"/>
                  <a:pt x="157" y="163"/>
                  <a:pt x="157" y="163"/>
                </a:cubicBezTo>
                <a:cubicBezTo>
                  <a:pt x="70" y="163"/>
                  <a:pt x="0" y="234"/>
                  <a:pt x="0" y="320"/>
                </a:cubicBezTo>
                <a:cubicBezTo>
                  <a:pt x="0" y="1814"/>
                  <a:pt x="0" y="1814"/>
                  <a:pt x="0" y="1814"/>
                </a:cubicBezTo>
                <a:cubicBezTo>
                  <a:pt x="0" y="1901"/>
                  <a:pt x="70" y="1972"/>
                  <a:pt x="157" y="1972"/>
                </a:cubicBezTo>
                <a:cubicBezTo>
                  <a:pt x="1304" y="1972"/>
                  <a:pt x="1304" y="1972"/>
                  <a:pt x="1304" y="1972"/>
                </a:cubicBezTo>
                <a:cubicBezTo>
                  <a:pt x="1391" y="1972"/>
                  <a:pt x="1461" y="1901"/>
                  <a:pt x="1461" y="1814"/>
                </a:cubicBezTo>
                <a:cubicBezTo>
                  <a:pt x="1461" y="320"/>
                  <a:pt x="1461" y="320"/>
                  <a:pt x="1461" y="320"/>
                </a:cubicBezTo>
                <a:cubicBezTo>
                  <a:pt x="1461" y="234"/>
                  <a:pt x="1391" y="163"/>
                  <a:pt x="1304" y="163"/>
                </a:cubicBezTo>
                <a:close/>
                <a:moveTo>
                  <a:pt x="1373" y="1814"/>
                </a:moveTo>
                <a:cubicBezTo>
                  <a:pt x="1373" y="1852"/>
                  <a:pt x="1343" y="1884"/>
                  <a:pt x="1304" y="1884"/>
                </a:cubicBezTo>
                <a:cubicBezTo>
                  <a:pt x="157" y="1884"/>
                  <a:pt x="157" y="1884"/>
                  <a:pt x="157" y="1884"/>
                </a:cubicBezTo>
                <a:cubicBezTo>
                  <a:pt x="119" y="1884"/>
                  <a:pt x="87" y="1852"/>
                  <a:pt x="87" y="1814"/>
                </a:cubicBezTo>
                <a:cubicBezTo>
                  <a:pt x="87" y="320"/>
                  <a:pt x="87" y="320"/>
                  <a:pt x="87" y="320"/>
                </a:cubicBezTo>
                <a:cubicBezTo>
                  <a:pt x="87" y="282"/>
                  <a:pt x="119" y="251"/>
                  <a:pt x="157" y="251"/>
                </a:cubicBezTo>
                <a:cubicBezTo>
                  <a:pt x="1304" y="251"/>
                  <a:pt x="1304" y="251"/>
                  <a:pt x="1304" y="251"/>
                </a:cubicBezTo>
                <a:cubicBezTo>
                  <a:pt x="1343" y="251"/>
                  <a:pt x="1373" y="282"/>
                  <a:pt x="1373" y="320"/>
                </a:cubicBezTo>
                <a:cubicBezTo>
                  <a:pt x="1373" y="1814"/>
                  <a:pt x="1373" y="1814"/>
                  <a:pt x="1373" y="1814"/>
                </a:cubicBezTo>
                <a:cubicBezTo>
                  <a:pt x="1373" y="1814"/>
                  <a:pt x="1373" y="1814"/>
                  <a:pt x="1373" y="1814"/>
                </a:cubicBezTo>
                <a:close/>
                <a:moveTo>
                  <a:pt x="731" y="426"/>
                </a:moveTo>
                <a:cubicBezTo>
                  <a:pt x="447" y="426"/>
                  <a:pt x="218" y="656"/>
                  <a:pt x="218" y="939"/>
                </a:cubicBezTo>
                <a:cubicBezTo>
                  <a:pt x="218" y="1087"/>
                  <a:pt x="279" y="1219"/>
                  <a:pt x="379" y="1313"/>
                </a:cubicBezTo>
                <a:cubicBezTo>
                  <a:pt x="481" y="1212"/>
                  <a:pt x="481" y="1212"/>
                  <a:pt x="481" y="1212"/>
                </a:cubicBezTo>
                <a:cubicBezTo>
                  <a:pt x="511" y="1181"/>
                  <a:pt x="552" y="1164"/>
                  <a:pt x="590" y="1164"/>
                </a:cubicBezTo>
                <a:cubicBezTo>
                  <a:pt x="610" y="1164"/>
                  <a:pt x="629" y="1169"/>
                  <a:pt x="645" y="1180"/>
                </a:cubicBezTo>
                <a:cubicBezTo>
                  <a:pt x="689" y="1210"/>
                  <a:pt x="701" y="1281"/>
                  <a:pt x="673" y="1345"/>
                </a:cubicBezTo>
                <a:cubicBezTo>
                  <a:pt x="629" y="1443"/>
                  <a:pt x="629" y="1443"/>
                  <a:pt x="629" y="1443"/>
                </a:cubicBezTo>
                <a:cubicBezTo>
                  <a:pt x="661" y="1449"/>
                  <a:pt x="696" y="1452"/>
                  <a:pt x="731" y="1452"/>
                </a:cubicBezTo>
                <a:cubicBezTo>
                  <a:pt x="1014" y="1452"/>
                  <a:pt x="1244" y="1223"/>
                  <a:pt x="1244" y="939"/>
                </a:cubicBezTo>
                <a:cubicBezTo>
                  <a:pt x="1244" y="656"/>
                  <a:pt x="1014" y="426"/>
                  <a:pt x="731" y="426"/>
                </a:cubicBezTo>
                <a:close/>
                <a:moveTo>
                  <a:pt x="731" y="1091"/>
                </a:moveTo>
                <a:cubicBezTo>
                  <a:pt x="647" y="1091"/>
                  <a:pt x="579" y="1024"/>
                  <a:pt x="579" y="939"/>
                </a:cubicBezTo>
                <a:cubicBezTo>
                  <a:pt x="579" y="855"/>
                  <a:pt x="647" y="787"/>
                  <a:pt x="731" y="787"/>
                </a:cubicBezTo>
                <a:cubicBezTo>
                  <a:pt x="814" y="787"/>
                  <a:pt x="883" y="855"/>
                  <a:pt x="883" y="939"/>
                </a:cubicBezTo>
                <a:cubicBezTo>
                  <a:pt x="883" y="1024"/>
                  <a:pt x="814" y="1091"/>
                  <a:pt x="731" y="1091"/>
                </a:cubicBezTo>
                <a:close/>
                <a:moveTo>
                  <a:pt x="621" y="1214"/>
                </a:moveTo>
                <a:cubicBezTo>
                  <a:pt x="613" y="1207"/>
                  <a:pt x="601" y="1205"/>
                  <a:pt x="590" y="1205"/>
                </a:cubicBezTo>
                <a:cubicBezTo>
                  <a:pt x="563" y="1205"/>
                  <a:pt x="534" y="1217"/>
                  <a:pt x="510" y="1241"/>
                </a:cubicBezTo>
                <a:cubicBezTo>
                  <a:pt x="410" y="1340"/>
                  <a:pt x="410" y="1340"/>
                  <a:pt x="410" y="1340"/>
                </a:cubicBezTo>
                <a:cubicBezTo>
                  <a:pt x="245" y="1502"/>
                  <a:pt x="245" y="1502"/>
                  <a:pt x="245" y="1502"/>
                </a:cubicBezTo>
                <a:cubicBezTo>
                  <a:pt x="153" y="1593"/>
                  <a:pt x="148" y="1715"/>
                  <a:pt x="233" y="1774"/>
                </a:cubicBezTo>
                <a:cubicBezTo>
                  <a:pt x="258" y="1791"/>
                  <a:pt x="285" y="1799"/>
                  <a:pt x="313" y="1799"/>
                </a:cubicBezTo>
                <a:cubicBezTo>
                  <a:pt x="379" y="1799"/>
                  <a:pt x="446" y="1751"/>
                  <a:pt x="483" y="1667"/>
                </a:cubicBezTo>
                <a:cubicBezTo>
                  <a:pt x="588" y="1433"/>
                  <a:pt x="588" y="1433"/>
                  <a:pt x="588" y="1433"/>
                </a:cubicBezTo>
                <a:cubicBezTo>
                  <a:pt x="635" y="1328"/>
                  <a:pt x="635" y="1328"/>
                  <a:pt x="635" y="1328"/>
                </a:cubicBezTo>
                <a:cubicBezTo>
                  <a:pt x="655" y="1283"/>
                  <a:pt x="648" y="1233"/>
                  <a:pt x="621" y="1214"/>
                </a:cubicBezTo>
                <a:close/>
                <a:moveTo>
                  <a:pt x="378" y="1694"/>
                </a:moveTo>
                <a:cubicBezTo>
                  <a:pt x="354" y="1728"/>
                  <a:pt x="308" y="1737"/>
                  <a:pt x="275" y="1713"/>
                </a:cubicBezTo>
                <a:cubicBezTo>
                  <a:pt x="241" y="1690"/>
                  <a:pt x="233" y="1644"/>
                  <a:pt x="257" y="1611"/>
                </a:cubicBezTo>
                <a:cubicBezTo>
                  <a:pt x="280" y="1577"/>
                  <a:pt x="325" y="1569"/>
                  <a:pt x="359" y="1592"/>
                </a:cubicBezTo>
                <a:cubicBezTo>
                  <a:pt x="392" y="1615"/>
                  <a:pt x="400" y="1662"/>
                  <a:pt x="378" y="1694"/>
                </a:cubicBezTo>
                <a:close/>
                <a:moveTo>
                  <a:pt x="231" y="340"/>
                </a:moveTo>
                <a:cubicBezTo>
                  <a:pt x="231" y="313"/>
                  <a:pt x="210" y="292"/>
                  <a:pt x="184" y="292"/>
                </a:cubicBezTo>
                <a:cubicBezTo>
                  <a:pt x="157" y="292"/>
                  <a:pt x="136" y="313"/>
                  <a:pt x="136" y="340"/>
                </a:cubicBezTo>
                <a:cubicBezTo>
                  <a:pt x="136" y="367"/>
                  <a:pt x="157" y="387"/>
                  <a:pt x="184" y="387"/>
                </a:cubicBezTo>
                <a:cubicBezTo>
                  <a:pt x="210" y="387"/>
                  <a:pt x="231" y="367"/>
                  <a:pt x="231" y="340"/>
                </a:cubicBezTo>
                <a:close/>
                <a:moveTo>
                  <a:pt x="1283" y="292"/>
                </a:moveTo>
                <a:cubicBezTo>
                  <a:pt x="1257" y="292"/>
                  <a:pt x="1236" y="313"/>
                  <a:pt x="1236" y="340"/>
                </a:cubicBezTo>
                <a:cubicBezTo>
                  <a:pt x="1236" y="367"/>
                  <a:pt x="1257" y="387"/>
                  <a:pt x="1283" y="387"/>
                </a:cubicBezTo>
                <a:cubicBezTo>
                  <a:pt x="1310" y="387"/>
                  <a:pt x="1331" y="367"/>
                  <a:pt x="1331" y="340"/>
                </a:cubicBezTo>
                <a:cubicBezTo>
                  <a:pt x="1331" y="313"/>
                  <a:pt x="1310" y="292"/>
                  <a:pt x="1283" y="292"/>
                </a:cubicBezTo>
                <a:close/>
                <a:moveTo>
                  <a:pt x="1283" y="1742"/>
                </a:moveTo>
                <a:cubicBezTo>
                  <a:pt x="1257" y="1742"/>
                  <a:pt x="1236" y="1764"/>
                  <a:pt x="1236" y="1790"/>
                </a:cubicBezTo>
                <a:cubicBezTo>
                  <a:pt x="1236" y="1816"/>
                  <a:pt x="1257" y="1838"/>
                  <a:pt x="1283" y="1838"/>
                </a:cubicBezTo>
                <a:cubicBezTo>
                  <a:pt x="1310" y="1838"/>
                  <a:pt x="1331" y="1816"/>
                  <a:pt x="1331" y="1790"/>
                </a:cubicBezTo>
                <a:cubicBezTo>
                  <a:pt x="1331" y="1764"/>
                  <a:pt x="1310" y="1742"/>
                  <a:pt x="1283" y="1742"/>
                </a:cubicBezTo>
                <a:close/>
              </a:path>
            </a:pathLst>
          </a:custGeom>
          <a:solidFill>
            <a:srgbClr val="505050"/>
          </a:solidFill>
        </p:spPr>
        <p:txBody>
          <a:bodyPr wrap="square" lIns="143387" tIns="143387" rIns="143387" bIns="143387" rtlCol="0">
            <a:noAutofit/>
          </a:bodyPr>
          <a:lstStyle/>
          <a:p>
            <a:pPr defTabSz="913840">
              <a:lnSpc>
                <a:spcPts val="3000"/>
              </a:lnSpc>
              <a:spcBef>
                <a:spcPts val="294"/>
              </a:spcBef>
              <a:defRPr/>
            </a:pPr>
            <a:endParaRPr lang="en-US" sz="1174" kern="0">
              <a:solidFill>
                <a:srgbClr val="FFFFFF"/>
              </a:solidFill>
            </a:endParaRPr>
          </a:p>
        </p:txBody>
      </p:sp>
      <p:grpSp>
        <p:nvGrpSpPr>
          <p:cNvPr id="328" name="Group 32"/>
          <p:cNvGrpSpPr/>
          <p:nvPr/>
        </p:nvGrpSpPr>
        <p:grpSpPr>
          <a:xfrm>
            <a:off x="8645860" y="4316864"/>
            <a:ext cx="745761" cy="471459"/>
            <a:chOff x="4746892" y="5182118"/>
            <a:chExt cx="855476" cy="497811"/>
          </a:xfrm>
        </p:grpSpPr>
        <p:sp>
          <p:nvSpPr>
            <p:cNvPr id="377" name="Freeform 24"/>
            <p:cNvSpPr>
              <a:spLocks noEditPoints="1"/>
            </p:cNvSpPr>
            <p:nvPr/>
          </p:nvSpPr>
          <p:spPr bwMode="auto">
            <a:xfrm rot="5400000">
              <a:off x="4857842" y="5071168"/>
              <a:ext cx="497811" cy="719712"/>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8" name="Group 104"/>
            <p:cNvGrpSpPr>
              <a:grpSpLocks noChangeAspect="1"/>
            </p:cNvGrpSpPr>
            <p:nvPr/>
          </p:nvGrpSpPr>
          <p:grpSpPr>
            <a:xfrm rot="16200000" flipH="1">
              <a:off x="5311161" y="5326658"/>
              <a:ext cx="373690" cy="208724"/>
              <a:chOff x="8418513" y="4566523"/>
              <a:chExt cx="1706562" cy="953199"/>
            </a:xfrm>
          </p:grpSpPr>
          <p:sp>
            <p:nvSpPr>
              <p:cNvPr id="379" name="Freeform 24"/>
              <p:cNvSpPr>
                <a:spLocks noChangeAspect="1"/>
              </p:cNvSpPr>
              <p:nvPr/>
            </p:nvSpPr>
            <p:spPr bwMode="auto">
              <a:xfrm>
                <a:off x="8418513" y="4566523"/>
                <a:ext cx="1706562" cy="95319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008272"/>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80" name="Freeform 25"/>
              <p:cNvSpPr>
                <a:spLocks noChangeAspect="1" noEditPoints="1"/>
              </p:cNvSpPr>
              <p:nvPr/>
            </p:nvSpPr>
            <p:spPr bwMode="auto">
              <a:xfrm>
                <a:off x="8509001" y="4657013"/>
                <a:ext cx="1514474" cy="762215"/>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29" name="Rectangle 33"/>
          <p:cNvSpPr/>
          <p:nvPr/>
        </p:nvSpPr>
        <p:spPr>
          <a:xfrm>
            <a:off x="7535402" y="4395187"/>
            <a:ext cx="797126" cy="298415"/>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sp>
        <p:nvSpPr>
          <p:cNvPr id="330" name="Rectangle 34"/>
          <p:cNvSpPr/>
          <p:nvPr/>
        </p:nvSpPr>
        <p:spPr>
          <a:xfrm>
            <a:off x="9398204" y="4395187"/>
            <a:ext cx="797126" cy="298415"/>
          </a:xfrm>
          <a:prstGeom prst="rect">
            <a:avLst/>
          </a:prstGeom>
          <a:noFill/>
          <a:ln w="10795" cap="flat" cmpd="sng" algn="ctr">
            <a:noFill/>
            <a:prstDash val="solid"/>
          </a:ln>
          <a:effectLst/>
        </p:spPr>
        <p:txBody>
          <a:bodyPr rot="0" spcFirstLastPara="0" vertOverflow="overflow" horzOverflow="overflow" vert="horz" wrap="square" lIns="89630" tIns="0" rIns="0" bIns="0" numCol="1" spcCol="0" rtlCol="0" fromWordArt="0" anchor="t" anchorCtr="0" forceAA="0" compatLnSpc="1">
            <a:prstTxWarp prst="textNoShape">
              <a:avLst/>
            </a:prstTxWarp>
            <a:spAutoFit/>
          </a:bodyPr>
          <a:lstStyle/>
          <a:p>
            <a:pPr defTabSz="914192">
              <a:lnSpc>
                <a:spcPct val="90000"/>
              </a:lnSpc>
              <a:defRPr/>
            </a:pPr>
            <a:r>
              <a:rPr lang="en-US" sz="1077" kern="0" dirty="0">
                <a:gradFill>
                  <a:gsLst>
                    <a:gs pos="48305">
                      <a:srgbClr val="FFFFFF"/>
                    </a:gs>
                    <a:gs pos="37000">
                      <a:srgbClr val="FFFFFF"/>
                    </a:gs>
                  </a:gsLst>
                  <a:lin ang="5400000" scaled="1"/>
                </a:gradFill>
              </a:rPr>
              <a:t>Virtual </a:t>
            </a:r>
            <a:br>
              <a:rPr lang="en-US" sz="1077" kern="0" dirty="0">
                <a:gradFill>
                  <a:gsLst>
                    <a:gs pos="48305">
                      <a:srgbClr val="FFFFFF"/>
                    </a:gs>
                    <a:gs pos="37000">
                      <a:srgbClr val="FFFFFF"/>
                    </a:gs>
                  </a:gsLst>
                  <a:lin ang="5400000" scaled="1"/>
                </a:gradFill>
              </a:rPr>
            </a:br>
            <a:r>
              <a:rPr lang="en-US" sz="1077" kern="0" dirty="0">
                <a:gradFill>
                  <a:gsLst>
                    <a:gs pos="48305">
                      <a:srgbClr val="FFFFFF"/>
                    </a:gs>
                    <a:gs pos="37000">
                      <a:srgbClr val="FFFFFF"/>
                    </a:gs>
                  </a:gsLst>
                  <a:lin ang="5400000" scaled="1"/>
                </a:gradFill>
              </a:rPr>
              <a:t>hard disk</a:t>
            </a:r>
          </a:p>
        </p:txBody>
      </p:sp>
      <p:grpSp>
        <p:nvGrpSpPr>
          <p:cNvPr id="331" name="Group 35"/>
          <p:cNvGrpSpPr/>
          <p:nvPr/>
        </p:nvGrpSpPr>
        <p:grpSpPr>
          <a:xfrm>
            <a:off x="6783063" y="4316865"/>
            <a:ext cx="745756" cy="471459"/>
            <a:chOff x="2610036" y="5182119"/>
            <a:chExt cx="855469" cy="497811"/>
          </a:xfrm>
        </p:grpSpPr>
        <p:sp>
          <p:nvSpPr>
            <p:cNvPr id="373" name="Freeform 24"/>
            <p:cNvSpPr>
              <a:spLocks noEditPoints="1"/>
            </p:cNvSpPr>
            <p:nvPr/>
          </p:nvSpPr>
          <p:spPr bwMode="auto">
            <a:xfrm rot="5400000">
              <a:off x="2720987" y="5071168"/>
              <a:ext cx="497811" cy="719713"/>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4" name="Group 100"/>
            <p:cNvGrpSpPr>
              <a:grpSpLocks noChangeAspect="1"/>
            </p:cNvGrpSpPr>
            <p:nvPr/>
          </p:nvGrpSpPr>
          <p:grpSpPr>
            <a:xfrm rot="16200000" flipH="1">
              <a:off x="3174299" y="5326660"/>
              <a:ext cx="373690" cy="208722"/>
              <a:chOff x="8418509" y="4566518"/>
              <a:chExt cx="1706562" cy="953189"/>
            </a:xfrm>
          </p:grpSpPr>
          <p:sp>
            <p:nvSpPr>
              <p:cNvPr id="375" name="Freeform 24"/>
              <p:cNvSpPr>
                <a:spLocks noChangeAspect="1"/>
              </p:cNvSpPr>
              <p:nvPr/>
            </p:nvSpPr>
            <p:spPr bwMode="auto">
              <a:xfrm>
                <a:off x="8418509" y="4566518"/>
                <a:ext cx="1706562" cy="9531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68217A"/>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76" name="Freeform 25"/>
              <p:cNvSpPr>
                <a:spLocks noChangeAspect="1" noEditPoints="1"/>
              </p:cNvSpPr>
              <p:nvPr/>
            </p:nvSpPr>
            <p:spPr bwMode="auto">
              <a:xfrm>
                <a:off x="8508990" y="4657000"/>
                <a:ext cx="1514474" cy="762211"/>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grpSp>
        <p:nvGrpSpPr>
          <p:cNvPr id="332" name="Group 36"/>
          <p:cNvGrpSpPr/>
          <p:nvPr/>
        </p:nvGrpSpPr>
        <p:grpSpPr>
          <a:xfrm>
            <a:off x="5005465" y="4316865"/>
            <a:ext cx="745756" cy="471459"/>
            <a:chOff x="479484" y="5182119"/>
            <a:chExt cx="855469" cy="497811"/>
          </a:xfrm>
        </p:grpSpPr>
        <p:sp>
          <p:nvSpPr>
            <p:cNvPr id="369" name="Freeform 24"/>
            <p:cNvSpPr>
              <a:spLocks noEditPoints="1"/>
            </p:cNvSpPr>
            <p:nvPr/>
          </p:nvSpPr>
          <p:spPr bwMode="auto">
            <a:xfrm rot="5400000">
              <a:off x="590435" y="5071168"/>
              <a:ext cx="497811" cy="719713"/>
            </a:xfrm>
            <a:custGeom>
              <a:avLst/>
              <a:gdLst>
                <a:gd name="T0" fmla="*/ 123 w 244"/>
                <a:gd name="T1" fmla="*/ 112 h 305"/>
                <a:gd name="T2" fmla="*/ 123 w 244"/>
                <a:gd name="T3" fmla="*/ 141 h 305"/>
                <a:gd name="T4" fmla="*/ 31 w 244"/>
                <a:gd name="T5" fmla="*/ 262 h 305"/>
                <a:gd name="T6" fmla="*/ 56 w 244"/>
                <a:gd name="T7" fmla="*/ 262 h 305"/>
                <a:gd name="T8" fmla="*/ 31 w 244"/>
                <a:gd name="T9" fmla="*/ 262 h 305"/>
                <a:gd name="T10" fmla="*/ 8 w 244"/>
                <a:gd name="T11" fmla="*/ 0 h 305"/>
                <a:gd name="T12" fmla="*/ 0 w 244"/>
                <a:gd name="T13" fmla="*/ 297 h 305"/>
                <a:gd name="T14" fmla="*/ 236 w 244"/>
                <a:gd name="T15" fmla="*/ 305 h 305"/>
                <a:gd name="T16" fmla="*/ 244 w 244"/>
                <a:gd name="T17" fmla="*/ 8 h 305"/>
                <a:gd name="T18" fmla="*/ 10 w 244"/>
                <a:gd name="T19" fmla="*/ 15 h 305"/>
                <a:gd name="T20" fmla="*/ 24 w 244"/>
                <a:gd name="T21" fmla="*/ 15 h 305"/>
                <a:gd name="T22" fmla="*/ 10 w 244"/>
                <a:gd name="T23" fmla="*/ 15 h 305"/>
                <a:gd name="T24" fmla="*/ 67 w 244"/>
                <a:gd name="T25" fmla="*/ 276 h 305"/>
                <a:gd name="T26" fmla="*/ 15 w 244"/>
                <a:gd name="T27" fmla="*/ 263 h 305"/>
                <a:gd name="T28" fmla="*/ 83 w 244"/>
                <a:gd name="T29" fmla="*/ 184 h 305"/>
                <a:gd name="T30" fmla="*/ 107 w 244"/>
                <a:gd name="T31" fmla="*/ 194 h 305"/>
                <a:gd name="T32" fmla="*/ 106 w 244"/>
                <a:gd name="T33" fmla="*/ 200 h 305"/>
                <a:gd name="T34" fmla="*/ 67 w 244"/>
                <a:gd name="T35" fmla="*/ 276 h 305"/>
                <a:gd name="T36" fmla="*/ 104 w 244"/>
                <a:gd name="T37" fmla="*/ 221 h 305"/>
                <a:gd name="T38" fmla="*/ 114 w 244"/>
                <a:gd name="T39" fmla="*/ 202 h 305"/>
                <a:gd name="T40" fmla="*/ 93 w 244"/>
                <a:gd name="T41" fmla="*/ 171 h 305"/>
                <a:gd name="T42" fmla="*/ 57 w 244"/>
                <a:gd name="T43" fmla="*/ 198 h 305"/>
                <a:gd name="T44" fmla="*/ 122 w 244"/>
                <a:gd name="T45" fmla="*/ 30 h 305"/>
                <a:gd name="T46" fmla="*/ 122 w 244"/>
                <a:gd name="T47" fmla="*/ 223 h 305"/>
                <a:gd name="T48" fmla="*/ 219 w 244"/>
                <a:gd name="T49" fmla="*/ 288 h 305"/>
                <a:gd name="T50" fmla="*/ 234 w 244"/>
                <a:gd name="T51" fmla="*/ 288 h 305"/>
                <a:gd name="T52" fmla="*/ 227 w 244"/>
                <a:gd name="T53" fmla="*/ 22 h 305"/>
                <a:gd name="T54" fmla="*/ 227 w 244"/>
                <a:gd name="T55" fmla="*/ 8 h 305"/>
                <a:gd name="T56" fmla="*/ 227 w 244"/>
                <a:gd name="T57" fmla="*/ 22 h 305"/>
                <a:gd name="T58" fmla="*/ 168 w 244"/>
                <a:gd name="T59" fmla="*/ 126 h 305"/>
                <a:gd name="T60" fmla="*/ 77 w 244"/>
                <a:gd name="T61" fmla="*/ 126 h 305"/>
                <a:gd name="T62" fmla="*/ 123 w 244"/>
                <a:gd name="T63" fmla="*/ 162 h 305"/>
                <a:gd name="T64" fmla="*/ 123 w 244"/>
                <a:gd name="T65" fmla="*/ 90 h 305"/>
                <a:gd name="T66" fmla="*/ 123 w 244"/>
                <a:gd name="T67" fmla="*/ 162 h 305"/>
                <a:gd name="T68" fmla="*/ 98 w 244"/>
                <a:gd name="T69" fmla="*/ 122 h 305"/>
                <a:gd name="T70" fmla="*/ 98 w 244"/>
                <a:gd name="T71" fmla="*/ 131 h 305"/>
                <a:gd name="T72" fmla="*/ 105 w 244"/>
                <a:gd name="T73" fmla="*/ 114 h 305"/>
                <a:gd name="T74" fmla="*/ 110 w 244"/>
                <a:gd name="T75" fmla="*/ 109 h 305"/>
                <a:gd name="T76" fmla="*/ 101 w 244"/>
                <a:gd name="T77" fmla="*/ 105 h 305"/>
                <a:gd name="T78" fmla="*/ 105 w 244"/>
                <a:gd name="T79" fmla="*/ 114 h 305"/>
                <a:gd name="T80" fmla="*/ 143 w 244"/>
                <a:gd name="T81" fmla="*/ 112 h 305"/>
                <a:gd name="T82" fmla="*/ 143 w 244"/>
                <a:gd name="T83" fmla="*/ 105 h 305"/>
                <a:gd name="T84" fmla="*/ 137 w 244"/>
                <a:gd name="T85" fmla="*/ 112 h 305"/>
                <a:gd name="T86" fmla="*/ 117 w 244"/>
                <a:gd name="T87" fmla="*/ 101 h 305"/>
                <a:gd name="T88" fmla="*/ 128 w 244"/>
                <a:gd name="T89" fmla="*/ 101 h 305"/>
                <a:gd name="T90" fmla="*/ 117 w 244"/>
                <a:gd name="T91" fmla="*/ 101 h 305"/>
                <a:gd name="T92" fmla="*/ 123 w 244"/>
                <a:gd name="T93" fmla="*/ 155 h 305"/>
                <a:gd name="T94" fmla="*/ 123 w 244"/>
                <a:gd name="T95" fmla="*/ 146 h 305"/>
                <a:gd name="T96" fmla="*/ 101 w 244"/>
                <a:gd name="T97" fmla="*/ 140 h 305"/>
                <a:gd name="T98" fmla="*/ 110 w 244"/>
                <a:gd name="T99" fmla="*/ 144 h 305"/>
                <a:gd name="T100" fmla="*/ 105 w 244"/>
                <a:gd name="T101" fmla="*/ 149 h 305"/>
                <a:gd name="T102" fmla="*/ 101 w 244"/>
                <a:gd name="T103" fmla="*/ 140 h 305"/>
                <a:gd name="T104" fmla="*/ 143 w 244"/>
                <a:gd name="T105" fmla="*/ 140 h 305"/>
                <a:gd name="T106" fmla="*/ 143 w 244"/>
                <a:gd name="T107" fmla="*/ 147 h 305"/>
                <a:gd name="T108" fmla="*/ 137 w 244"/>
                <a:gd name="T109" fmla="*/ 147 h 305"/>
                <a:gd name="T110" fmla="*/ 142 w 244"/>
                <a:gd name="T111" fmla="*/ 127 h 305"/>
                <a:gd name="T112" fmla="*/ 152 w 244"/>
                <a:gd name="T113" fmla="*/ 127 h 305"/>
                <a:gd name="T114" fmla="*/ 142 w 244"/>
                <a:gd name="T115" fmla="*/ 127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4" h="305">
                  <a:moveTo>
                    <a:pt x="109" y="126"/>
                  </a:moveTo>
                  <a:cubicBezTo>
                    <a:pt x="109" y="119"/>
                    <a:pt x="115" y="112"/>
                    <a:pt x="123" y="112"/>
                  </a:cubicBezTo>
                  <a:cubicBezTo>
                    <a:pt x="131" y="112"/>
                    <a:pt x="137" y="119"/>
                    <a:pt x="137" y="126"/>
                  </a:cubicBezTo>
                  <a:cubicBezTo>
                    <a:pt x="137" y="134"/>
                    <a:pt x="131" y="141"/>
                    <a:pt x="123" y="141"/>
                  </a:cubicBezTo>
                  <a:cubicBezTo>
                    <a:pt x="115" y="141"/>
                    <a:pt x="109" y="134"/>
                    <a:pt x="109" y="126"/>
                  </a:cubicBezTo>
                  <a:close/>
                  <a:moveTo>
                    <a:pt x="31" y="262"/>
                  </a:moveTo>
                  <a:cubicBezTo>
                    <a:pt x="31" y="269"/>
                    <a:pt x="36" y="274"/>
                    <a:pt x="43" y="274"/>
                  </a:cubicBezTo>
                  <a:cubicBezTo>
                    <a:pt x="50" y="274"/>
                    <a:pt x="56" y="269"/>
                    <a:pt x="56" y="262"/>
                  </a:cubicBezTo>
                  <a:cubicBezTo>
                    <a:pt x="56" y="255"/>
                    <a:pt x="50" y="249"/>
                    <a:pt x="43" y="249"/>
                  </a:cubicBezTo>
                  <a:cubicBezTo>
                    <a:pt x="36" y="249"/>
                    <a:pt x="31" y="255"/>
                    <a:pt x="31" y="262"/>
                  </a:cubicBezTo>
                  <a:close/>
                  <a:moveTo>
                    <a:pt x="236" y="0"/>
                  </a:moveTo>
                  <a:cubicBezTo>
                    <a:pt x="8" y="0"/>
                    <a:pt x="8" y="0"/>
                    <a:pt x="8" y="0"/>
                  </a:cubicBezTo>
                  <a:cubicBezTo>
                    <a:pt x="4" y="0"/>
                    <a:pt x="0" y="4"/>
                    <a:pt x="0" y="8"/>
                  </a:cubicBezTo>
                  <a:cubicBezTo>
                    <a:pt x="0" y="297"/>
                    <a:pt x="0" y="297"/>
                    <a:pt x="0" y="297"/>
                  </a:cubicBezTo>
                  <a:cubicBezTo>
                    <a:pt x="0" y="302"/>
                    <a:pt x="4" y="305"/>
                    <a:pt x="8" y="305"/>
                  </a:cubicBezTo>
                  <a:cubicBezTo>
                    <a:pt x="236" y="305"/>
                    <a:pt x="236" y="305"/>
                    <a:pt x="236" y="305"/>
                  </a:cubicBezTo>
                  <a:cubicBezTo>
                    <a:pt x="241" y="305"/>
                    <a:pt x="244" y="302"/>
                    <a:pt x="244" y="297"/>
                  </a:cubicBezTo>
                  <a:cubicBezTo>
                    <a:pt x="244" y="8"/>
                    <a:pt x="244" y="8"/>
                    <a:pt x="244" y="8"/>
                  </a:cubicBezTo>
                  <a:cubicBezTo>
                    <a:pt x="244" y="4"/>
                    <a:pt x="241" y="0"/>
                    <a:pt x="236" y="0"/>
                  </a:cubicBezTo>
                  <a:close/>
                  <a:moveTo>
                    <a:pt x="10" y="15"/>
                  </a:moveTo>
                  <a:cubicBezTo>
                    <a:pt x="10" y="11"/>
                    <a:pt x="13" y="8"/>
                    <a:pt x="17" y="8"/>
                  </a:cubicBezTo>
                  <a:cubicBezTo>
                    <a:pt x="21" y="8"/>
                    <a:pt x="24" y="11"/>
                    <a:pt x="24" y="15"/>
                  </a:cubicBezTo>
                  <a:cubicBezTo>
                    <a:pt x="24" y="19"/>
                    <a:pt x="21" y="22"/>
                    <a:pt x="17" y="22"/>
                  </a:cubicBezTo>
                  <a:cubicBezTo>
                    <a:pt x="13" y="22"/>
                    <a:pt x="10" y="19"/>
                    <a:pt x="10" y="15"/>
                  </a:cubicBezTo>
                  <a:close/>
                  <a:moveTo>
                    <a:pt x="67" y="276"/>
                  </a:moveTo>
                  <a:cubicBezTo>
                    <a:pt x="67" y="276"/>
                    <a:pt x="67" y="276"/>
                    <a:pt x="67" y="276"/>
                  </a:cubicBezTo>
                  <a:cubicBezTo>
                    <a:pt x="62" y="285"/>
                    <a:pt x="54" y="290"/>
                    <a:pt x="43" y="290"/>
                  </a:cubicBezTo>
                  <a:cubicBezTo>
                    <a:pt x="28" y="290"/>
                    <a:pt x="15" y="278"/>
                    <a:pt x="15" y="263"/>
                  </a:cubicBezTo>
                  <a:cubicBezTo>
                    <a:pt x="15" y="255"/>
                    <a:pt x="19" y="248"/>
                    <a:pt x="23" y="243"/>
                  </a:cubicBezTo>
                  <a:cubicBezTo>
                    <a:pt x="83" y="184"/>
                    <a:pt x="83" y="184"/>
                    <a:pt x="83" y="184"/>
                  </a:cubicBezTo>
                  <a:cubicBezTo>
                    <a:pt x="85" y="181"/>
                    <a:pt x="89" y="179"/>
                    <a:pt x="93" y="179"/>
                  </a:cubicBezTo>
                  <a:cubicBezTo>
                    <a:pt x="100" y="179"/>
                    <a:pt x="107" y="186"/>
                    <a:pt x="107" y="194"/>
                  </a:cubicBezTo>
                  <a:cubicBezTo>
                    <a:pt x="107" y="196"/>
                    <a:pt x="107" y="198"/>
                    <a:pt x="106" y="200"/>
                  </a:cubicBezTo>
                  <a:cubicBezTo>
                    <a:pt x="106" y="200"/>
                    <a:pt x="106" y="200"/>
                    <a:pt x="106" y="200"/>
                  </a:cubicBezTo>
                  <a:cubicBezTo>
                    <a:pt x="68" y="275"/>
                    <a:pt x="68" y="275"/>
                    <a:pt x="68" y="275"/>
                  </a:cubicBezTo>
                  <a:cubicBezTo>
                    <a:pt x="68" y="275"/>
                    <a:pt x="67" y="275"/>
                    <a:pt x="67" y="276"/>
                  </a:cubicBezTo>
                  <a:close/>
                  <a:moveTo>
                    <a:pt x="122" y="223"/>
                  </a:moveTo>
                  <a:cubicBezTo>
                    <a:pt x="116" y="223"/>
                    <a:pt x="110" y="222"/>
                    <a:pt x="104" y="221"/>
                  </a:cubicBezTo>
                  <a:cubicBezTo>
                    <a:pt x="113" y="204"/>
                    <a:pt x="113" y="204"/>
                    <a:pt x="113" y="204"/>
                  </a:cubicBezTo>
                  <a:cubicBezTo>
                    <a:pt x="113" y="203"/>
                    <a:pt x="113" y="203"/>
                    <a:pt x="114" y="202"/>
                  </a:cubicBezTo>
                  <a:cubicBezTo>
                    <a:pt x="115" y="200"/>
                    <a:pt x="115" y="197"/>
                    <a:pt x="115" y="194"/>
                  </a:cubicBezTo>
                  <a:cubicBezTo>
                    <a:pt x="115" y="181"/>
                    <a:pt x="106" y="171"/>
                    <a:pt x="93" y="171"/>
                  </a:cubicBezTo>
                  <a:cubicBezTo>
                    <a:pt x="86" y="171"/>
                    <a:pt x="81" y="173"/>
                    <a:pt x="76" y="178"/>
                  </a:cubicBezTo>
                  <a:cubicBezTo>
                    <a:pt x="57" y="198"/>
                    <a:pt x="57" y="198"/>
                    <a:pt x="57" y="198"/>
                  </a:cubicBezTo>
                  <a:cubicBezTo>
                    <a:pt x="37" y="180"/>
                    <a:pt x="25" y="155"/>
                    <a:pt x="25" y="127"/>
                  </a:cubicBezTo>
                  <a:cubicBezTo>
                    <a:pt x="25" y="74"/>
                    <a:pt x="69" y="30"/>
                    <a:pt x="122" y="30"/>
                  </a:cubicBezTo>
                  <a:cubicBezTo>
                    <a:pt x="175" y="30"/>
                    <a:pt x="218" y="74"/>
                    <a:pt x="218" y="127"/>
                  </a:cubicBezTo>
                  <a:cubicBezTo>
                    <a:pt x="218" y="180"/>
                    <a:pt x="175" y="223"/>
                    <a:pt x="122" y="223"/>
                  </a:cubicBezTo>
                  <a:close/>
                  <a:moveTo>
                    <a:pt x="227" y="295"/>
                  </a:moveTo>
                  <a:cubicBezTo>
                    <a:pt x="223" y="295"/>
                    <a:pt x="219" y="292"/>
                    <a:pt x="219" y="288"/>
                  </a:cubicBezTo>
                  <a:cubicBezTo>
                    <a:pt x="219" y="285"/>
                    <a:pt x="223" y="282"/>
                    <a:pt x="227" y="282"/>
                  </a:cubicBezTo>
                  <a:cubicBezTo>
                    <a:pt x="230" y="282"/>
                    <a:pt x="234" y="285"/>
                    <a:pt x="234" y="288"/>
                  </a:cubicBezTo>
                  <a:cubicBezTo>
                    <a:pt x="234" y="292"/>
                    <a:pt x="230" y="295"/>
                    <a:pt x="227" y="295"/>
                  </a:cubicBezTo>
                  <a:close/>
                  <a:moveTo>
                    <a:pt x="227" y="22"/>
                  </a:moveTo>
                  <a:cubicBezTo>
                    <a:pt x="223" y="22"/>
                    <a:pt x="219" y="19"/>
                    <a:pt x="219" y="15"/>
                  </a:cubicBezTo>
                  <a:cubicBezTo>
                    <a:pt x="219" y="11"/>
                    <a:pt x="223" y="8"/>
                    <a:pt x="227" y="8"/>
                  </a:cubicBezTo>
                  <a:cubicBezTo>
                    <a:pt x="230" y="8"/>
                    <a:pt x="234" y="11"/>
                    <a:pt x="234" y="15"/>
                  </a:cubicBezTo>
                  <a:cubicBezTo>
                    <a:pt x="234" y="19"/>
                    <a:pt x="230" y="22"/>
                    <a:pt x="227" y="22"/>
                  </a:cubicBezTo>
                  <a:close/>
                  <a:moveTo>
                    <a:pt x="122" y="82"/>
                  </a:moveTo>
                  <a:cubicBezTo>
                    <a:pt x="147" y="82"/>
                    <a:pt x="168" y="101"/>
                    <a:pt x="168" y="126"/>
                  </a:cubicBezTo>
                  <a:cubicBezTo>
                    <a:pt x="168" y="151"/>
                    <a:pt x="147" y="171"/>
                    <a:pt x="122" y="171"/>
                  </a:cubicBezTo>
                  <a:cubicBezTo>
                    <a:pt x="97" y="171"/>
                    <a:pt x="77" y="151"/>
                    <a:pt x="77" y="126"/>
                  </a:cubicBezTo>
                  <a:cubicBezTo>
                    <a:pt x="77" y="101"/>
                    <a:pt x="97" y="82"/>
                    <a:pt x="122" y="82"/>
                  </a:cubicBezTo>
                  <a:close/>
                  <a:moveTo>
                    <a:pt x="123" y="162"/>
                  </a:moveTo>
                  <a:cubicBezTo>
                    <a:pt x="143" y="162"/>
                    <a:pt x="159" y="146"/>
                    <a:pt x="159" y="126"/>
                  </a:cubicBezTo>
                  <a:cubicBezTo>
                    <a:pt x="159" y="107"/>
                    <a:pt x="143" y="90"/>
                    <a:pt x="123" y="90"/>
                  </a:cubicBezTo>
                  <a:cubicBezTo>
                    <a:pt x="102" y="90"/>
                    <a:pt x="86" y="107"/>
                    <a:pt x="86" y="126"/>
                  </a:cubicBezTo>
                  <a:cubicBezTo>
                    <a:pt x="86" y="146"/>
                    <a:pt x="102" y="162"/>
                    <a:pt x="123" y="162"/>
                  </a:cubicBezTo>
                  <a:close/>
                  <a:moveTo>
                    <a:pt x="93" y="126"/>
                  </a:moveTo>
                  <a:cubicBezTo>
                    <a:pt x="93" y="124"/>
                    <a:pt x="95" y="122"/>
                    <a:pt x="98" y="122"/>
                  </a:cubicBezTo>
                  <a:cubicBezTo>
                    <a:pt x="100" y="122"/>
                    <a:pt x="102" y="124"/>
                    <a:pt x="102" y="126"/>
                  </a:cubicBezTo>
                  <a:cubicBezTo>
                    <a:pt x="102" y="129"/>
                    <a:pt x="100" y="131"/>
                    <a:pt x="98" y="131"/>
                  </a:cubicBezTo>
                  <a:cubicBezTo>
                    <a:pt x="95" y="131"/>
                    <a:pt x="93" y="129"/>
                    <a:pt x="93" y="126"/>
                  </a:cubicBezTo>
                  <a:close/>
                  <a:moveTo>
                    <a:pt x="105" y="114"/>
                  </a:moveTo>
                  <a:cubicBezTo>
                    <a:pt x="107" y="114"/>
                    <a:pt x="108" y="113"/>
                    <a:pt x="109" y="112"/>
                  </a:cubicBezTo>
                  <a:cubicBezTo>
                    <a:pt x="110" y="111"/>
                    <a:pt x="110" y="110"/>
                    <a:pt x="110" y="109"/>
                  </a:cubicBezTo>
                  <a:cubicBezTo>
                    <a:pt x="110" y="107"/>
                    <a:pt x="110" y="106"/>
                    <a:pt x="109" y="105"/>
                  </a:cubicBezTo>
                  <a:cubicBezTo>
                    <a:pt x="107" y="103"/>
                    <a:pt x="103" y="103"/>
                    <a:pt x="101" y="105"/>
                  </a:cubicBezTo>
                  <a:cubicBezTo>
                    <a:pt x="99" y="107"/>
                    <a:pt x="99" y="110"/>
                    <a:pt x="101" y="112"/>
                  </a:cubicBezTo>
                  <a:cubicBezTo>
                    <a:pt x="103" y="113"/>
                    <a:pt x="104" y="114"/>
                    <a:pt x="105" y="114"/>
                  </a:cubicBezTo>
                  <a:moveTo>
                    <a:pt x="140" y="114"/>
                  </a:moveTo>
                  <a:cubicBezTo>
                    <a:pt x="141" y="114"/>
                    <a:pt x="142" y="113"/>
                    <a:pt x="143" y="112"/>
                  </a:cubicBezTo>
                  <a:cubicBezTo>
                    <a:pt x="144" y="111"/>
                    <a:pt x="144" y="110"/>
                    <a:pt x="144" y="109"/>
                  </a:cubicBezTo>
                  <a:cubicBezTo>
                    <a:pt x="144" y="107"/>
                    <a:pt x="144" y="106"/>
                    <a:pt x="143" y="105"/>
                  </a:cubicBezTo>
                  <a:cubicBezTo>
                    <a:pt x="141" y="103"/>
                    <a:pt x="138" y="103"/>
                    <a:pt x="137" y="105"/>
                  </a:cubicBezTo>
                  <a:cubicBezTo>
                    <a:pt x="135" y="107"/>
                    <a:pt x="135" y="110"/>
                    <a:pt x="137" y="112"/>
                  </a:cubicBezTo>
                  <a:cubicBezTo>
                    <a:pt x="137" y="113"/>
                    <a:pt x="139" y="114"/>
                    <a:pt x="140" y="114"/>
                  </a:cubicBezTo>
                  <a:moveTo>
                    <a:pt x="117" y="101"/>
                  </a:moveTo>
                  <a:cubicBezTo>
                    <a:pt x="117" y="104"/>
                    <a:pt x="119" y="107"/>
                    <a:pt x="123" y="107"/>
                  </a:cubicBezTo>
                  <a:cubicBezTo>
                    <a:pt x="126" y="107"/>
                    <a:pt x="128" y="104"/>
                    <a:pt x="128" y="101"/>
                  </a:cubicBezTo>
                  <a:cubicBezTo>
                    <a:pt x="128" y="98"/>
                    <a:pt x="126" y="96"/>
                    <a:pt x="123" y="96"/>
                  </a:cubicBezTo>
                  <a:cubicBezTo>
                    <a:pt x="119" y="96"/>
                    <a:pt x="117" y="98"/>
                    <a:pt x="117" y="101"/>
                  </a:cubicBezTo>
                  <a:close/>
                  <a:moveTo>
                    <a:pt x="117" y="151"/>
                  </a:moveTo>
                  <a:cubicBezTo>
                    <a:pt x="117" y="153"/>
                    <a:pt x="119" y="155"/>
                    <a:pt x="123" y="155"/>
                  </a:cubicBezTo>
                  <a:cubicBezTo>
                    <a:pt x="126" y="155"/>
                    <a:pt x="128" y="153"/>
                    <a:pt x="128" y="151"/>
                  </a:cubicBezTo>
                  <a:cubicBezTo>
                    <a:pt x="128" y="148"/>
                    <a:pt x="126" y="146"/>
                    <a:pt x="123" y="146"/>
                  </a:cubicBezTo>
                  <a:cubicBezTo>
                    <a:pt x="119" y="146"/>
                    <a:pt x="117" y="148"/>
                    <a:pt x="117" y="151"/>
                  </a:cubicBezTo>
                  <a:close/>
                  <a:moveTo>
                    <a:pt x="101" y="140"/>
                  </a:moveTo>
                  <a:cubicBezTo>
                    <a:pt x="103" y="138"/>
                    <a:pt x="107" y="138"/>
                    <a:pt x="109" y="140"/>
                  </a:cubicBezTo>
                  <a:cubicBezTo>
                    <a:pt x="110" y="141"/>
                    <a:pt x="110" y="142"/>
                    <a:pt x="110" y="144"/>
                  </a:cubicBezTo>
                  <a:cubicBezTo>
                    <a:pt x="110" y="145"/>
                    <a:pt x="110" y="146"/>
                    <a:pt x="109" y="147"/>
                  </a:cubicBezTo>
                  <a:cubicBezTo>
                    <a:pt x="108" y="148"/>
                    <a:pt x="107" y="149"/>
                    <a:pt x="105" y="149"/>
                  </a:cubicBezTo>
                  <a:cubicBezTo>
                    <a:pt x="104" y="149"/>
                    <a:pt x="103" y="148"/>
                    <a:pt x="101" y="147"/>
                  </a:cubicBezTo>
                  <a:cubicBezTo>
                    <a:pt x="99" y="145"/>
                    <a:pt x="99" y="142"/>
                    <a:pt x="101" y="140"/>
                  </a:cubicBezTo>
                  <a:moveTo>
                    <a:pt x="137" y="140"/>
                  </a:moveTo>
                  <a:cubicBezTo>
                    <a:pt x="138" y="138"/>
                    <a:pt x="141" y="138"/>
                    <a:pt x="143" y="140"/>
                  </a:cubicBezTo>
                  <a:cubicBezTo>
                    <a:pt x="144" y="141"/>
                    <a:pt x="144" y="142"/>
                    <a:pt x="144" y="144"/>
                  </a:cubicBezTo>
                  <a:cubicBezTo>
                    <a:pt x="144" y="145"/>
                    <a:pt x="144" y="146"/>
                    <a:pt x="143" y="147"/>
                  </a:cubicBezTo>
                  <a:cubicBezTo>
                    <a:pt x="142" y="148"/>
                    <a:pt x="141" y="149"/>
                    <a:pt x="140" y="149"/>
                  </a:cubicBezTo>
                  <a:cubicBezTo>
                    <a:pt x="139" y="149"/>
                    <a:pt x="138" y="148"/>
                    <a:pt x="137" y="147"/>
                  </a:cubicBezTo>
                  <a:cubicBezTo>
                    <a:pt x="135" y="145"/>
                    <a:pt x="135" y="142"/>
                    <a:pt x="137" y="140"/>
                  </a:cubicBezTo>
                  <a:moveTo>
                    <a:pt x="142" y="127"/>
                  </a:moveTo>
                  <a:cubicBezTo>
                    <a:pt x="142" y="124"/>
                    <a:pt x="144" y="122"/>
                    <a:pt x="147" y="122"/>
                  </a:cubicBezTo>
                  <a:cubicBezTo>
                    <a:pt x="150" y="122"/>
                    <a:pt x="152" y="124"/>
                    <a:pt x="152" y="127"/>
                  </a:cubicBezTo>
                  <a:cubicBezTo>
                    <a:pt x="152" y="129"/>
                    <a:pt x="150" y="132"/>
                    <a:pt x="147" y="132"/>
                  </a:cubicBezTo>
                  <a:cubicBezTo>
                    <a:pt x="144" y="132"/>
                    <a:pt x="142" y="129"/>
                    <a:pt x="142" y="127"/>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nvGrpSpPr>
            <p:cNvPr id="370" name="Group 95"/>
            <p:cNvGrpSpPr>
              <a:grpSpLocks noChangeAspect="1"/>
            </p:cNvGrpSpPr>
            <p:nvPr/>
          </p:nvGrpSpPr>
          <p:grpSpPr>
            <a:xfrm rot="16200000" flipH="1">
              <a:off x="1043747" y="5326660"/>
              <a:ext cx="373690" cy="208722"/>
              <a:chOff x="8418509" y="4566518"/>
              <a:chExt cx="1706562" cy="953189"/>
            </a:xfrm>
          </p:grpSpPr>
          <p:sp>
            <p:nvSpPr>
              <p:cNvPr id="371" name="Freeform 24"/>
              <p:cNvSpPr>
                <a:spLocks noChangeAspect="1"/>
              </p:cNvSpPr>
              <p:nvPr/>
            </p:nvSpPr>
            <p:spPr bwMode="auto">
              <a:xfrm>
                <a:off x="8418509" y="4566518"/>
                <a:ext cx="1706562" cy="953189"/>
              </a:xfrm>
              <a:custGeom>
                <a:avLst/>
                <a:gdLst>
                  <a:gd name="T0" fmla="*/ 437 w 452"/>
                  <a:gd name="T1" fmla="*/ 88 h 238"/>
                  <a:gd name="T2" fmla="*/ 404 w 452"/>
                  <a:gd name="T3" fmla="*/ 55 h 238"/>
                  <a:gd name="T4" fmla="*/ 397 w 452"/>
                  <a:gd name="T5" fmla="*/ 48 h 238"/>
                  <a:gd name="T6" fmla="*/ 387 w 452"/>
                  <a:gd name="T7" fmla="*/ 48 h 238"/>
                  <a:gd name="T8" fmla="*/ 212 w 452"/>
                  <a:gd name="T9" fmla="*/ 48 h 238"/>
                  <a:gd name="T10" fmla="*/ 118 w 452"/>
                  <a:gd name="T11" fmla="*/ 0 h 238"/>
                  <a:gd name="T12" fmla="*/ 118 w 452"/>
                  <a:gd name="T13" fmla="*/ 0 h 238"/>
                  <a:gd name="T14" fmla="*/ 118 w 452"/>
                  <a:gd name="T15" fmla="*/ 0 h 238"/>
                  <a:gd name="T16" fmla="*/ 118 w 452"/>
                  <a:gd name="T17" fmla="*/ 0 h 238"/>
                  <a:gd name="T18" fmla="*/ 0 w 452"/>
                  <a:gd name="T19" fmla="*/ 119 h 238"/>
                  <a:gd name="T20" fmla="*/ 118 w 452"/>
                  <a:gd name="T21" fmla="*/ 238 h 238"/>
                  <a:gd name="T22" fmla="*/ 212 w 452"/>
                  <a:gd name="T23" fmla="*/ 190 h 238"/>
                  <a:gd name="T24" fmla="*/ 237 w 452"/>
                  <a:gd name="T25" fmla="*/ 190 h 238"/>
                  <a:gd name="T26" fmla="*/ 246 w 452"/>
                  <a:gd name="T27" fmla="*/ 190 h 238"/>
                  <a:gd name="T28" fmla="*/ 254 w 452"/>
                  <a:gd name="T29" fmla="*/ 183 h 238"/>
                  <a:gd name="T30" fmla="*/ 267 w 452"/>
                  <a:gd name="T31" fmla="*/ 170 h 238"/>
                  <a:gd name="T32" fmla="*/ 273 w 452"/>
                  <a:gd name="T33" fmla="*/ 176 h 238"/>
                  <a:gd name="T34" fmla="*/ 290 w 452"/>
                  <a:gd name="T35" fmla="*/ 193 h 238"/>
                  <a:gd name="T36" fmla="*/ 307 w 452"/>
                  <a:gd name="T37" fmla="*/ 176 h 238"/>
                  <a:gd name="T38" fmla="*/ 312 w 452"/>
                  <a:gd name="T39" fmla="*/ 171 h 238"/>
                  <a:gd name="T40" fmla="*/ 317 w 452"/>
                  <a:gd name="T41" fmla="*/ 177 h 238"/>
                  <a:gd name="T42" fmla="*/ 334 w 452"/>
                  <a:gd name="T43" fmla="*/ 194 h 238"/>
                  <a:gd name="T44" fmla="*/ 351 w 452"/>
                  <a:gd name="T45" fmla="*/ 177 h 238"/>
                  <a:gd name="T46" fmla="*/ 357 w 452"/>
                  <a:gd name="T47" fmla="*/ 171 h 238"/>
                  <a:gd name="T48" fmla="*/ 363 w 452"/>
                  <a:gd name="T49" fmla="*/ 177 h 238"/>
                  <a:gd name="T50" fmla="*/ 380 w 452"/>
                  <a:gd name="T51" fmla="*/ 194 h 238"/>
                  <a:gd name="T52" fmla="*/ 397 w 452"/>
                  <a:gd name="T53" fmla="*/ 177 h 238"/>
                  <a:gd name="T54" fmla="*/ 437 w 452"/>
                  <a:gd name="T55" fmla="*/ 137 h 238"/>
                  <a:gd name="T56" fmla="*/ 437 w 452"/>
                  <a:gd name="T57" fmla="*/ 137 h 238"/>
                  <a:gd name="T58" fmla="*/ 437 w 452"/>
                  <a:gd name="T59" fmla="*/ 137 h 238"/>
                  <a:gd name="T60" fmla="*/ 437 w 452"/>
                  <a:gd name="T61" fmla="*/ 8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2" h="238">
                    <a:moveTo>
                      <a:pt x="437" y="88"/>
                    </a:moveTo>
                    <a:cubicBezTo>
                      <a:pt x="404" y="55"/>
                      <a:pt x="404" y="55"/>
                      <a:pt x="404" y="55"/>
                    </a:cubicBezTo>
                    <a:cubicBezTo>
                      <a:pt x="397" y="48"/>
                      <a:pt x="397" y="48"/>
                      <a:pt x="397" y="48"/>
                    </a:cubicBezTo>
                    <a:cubicBezTo>
                      <a:pt x="387" y="48"/>
                      <a:pt x="387" y="48"/>
                      <a:pt x="387" y="48"/>
                    </a:cubicBezTo>
                    <a:cubicBezTo>
                      <a:pt x="212" y="48"/>
                      <a:pt x="212" y="48"/>
                      <a:pt x="212" y="48"/>
                    </a:cubicBezTo>
                    <a:cubicBezTo>
                      <a:pt x="190" y="18"/>
                      <a:pt x="155" y="0"/>
                      <a:pt x="118" y="0"/>
                    </a:cubicBezTo>
                    <a:cubicBezTo>
                      <a:pt x="118" y="0"/>
                      <a:pt x="118" y="0"/>
                      <a:pt x="118" y="0"/>
                    </a:cubicBezTo>
                    <a:cubicBezTo>
                      <a:pt x="118" y="0"/>
                      <a:pt x="118" y="0"/>
                      <a:pt x="118" y="0"/>
                    </a:cubicBezTo>
                    <a:cubicBezTo>
                      <a:pt x="118" y="0"/>
                      <a:pt x="118" y="0"/>
                      <a:pt x="118" y="0"/>
                    </a:cubicBezTo>
                    <a:cubicBezTo>
                      <a:pt x="53" y="0"/>
                      <a:pt x="0" y="54"/>
                      <a:pt x="0" y="119"/>
                    </a:cubicBezTo>
                    <a:cubicBezTo>
                      <a:pt x="0" y="184"/>
                      <a:pt x="53" y="237"/>
                      <a:pt x="118" y="238"/>
                    </a:cubicBezTo>
                    <a:cubicBezTo>
                      <a:pt x="155" y="237"/>
                      <a:pt x="190" y="220"/>
                      <a:pt x="212" y="190"/>
                    </a:cubicBezTo>
                    <a:cubicBezTo>
                      <a:pt x="237" y="190"/>
                      <a:pt x="237" y="190"/>
                      <a:pt x="237" y="190"/>
                    </a:cubicBezTo>
                    <a:cubicBezTo>
                      <a:pt x="246" y="190"/>
                      <a:pt x="246" y="190"/>
                      <a:pt x="246" y="190"/>
                    </a:cubicBezTo>
                    <a:cubicBezTo>
                      <a:pt x="254" y="183"/>
                      <a:pt x="254" y="183"/>
                      <a:pt x="254" y="183"/>
                    </a:cubicBezTo>
                    <a:cubicBezTo>
                      <a:pt x="267" y="170"/>
                      <a:pt x="267" y="170"/>
                      <a:pt x="267" y="170"/>
                    </a:cubicBezTo>
                    <a:cubicBezTo>
                      <a:pt x="273" y="176"/>
                      <a:pt x="273" y="176"/>
                      <a:pt x="273" y="176"/>
                    </a:cubicBezTo>
                    <a:cubicBezTo>
                      <a:pt x="290" y="193"/>
                      <a:pt x="290" y="193"/>
                      <a:pt x="290" y="193"/>
                    </a:cubicBezTo>
                    <a:cubicBezTo>
                      <a:pt x="307" y="176"/>
                      <a:pt x="307" y="176"/>
                      <a:pt x="307" y="176"/>
                    </a:cubicBezTo>
                    <a:cubicBezTo>
                      <a:pt x="312" y="171"/>
                      <a:pt x="312" y="171"/>
                      <a:pt x="312" y="171"/>
                    </a:cubicBezTo>
                    <a:cubicBezTo>
                      <a:pt x="317" y="177"/>
                      <a:pt x="317" y="177"/>
                      <a:pt x="317" y="177"/>
                    </a:cubicBezTo>
                    <a:cubicBezTo>
                      <a:pt x="334" y="194"/>
                      <a:pt x="334" y="194"/>
                      <a:pt x="334" y="194"/>
                    </a:cubicBezTo>
                    <a:cubicBezTo>
                      <a:pt x="351" y="177"/>
                      <a:pt x="351" y="177"/>
                      <a:pt x="351" y="177"/>
                    </a:cubicBezTo>
                    <a:cubicBezTo>
                      <a:pt x="357" y="171"/>
                      <a:pt x="357" y="171"/>
                      <a:pt x="357" y="171"/>
                    </a:cubicBezTo>
                    <a:cubicBezTo>
                      <a:pt x="363" y="177"/>
                      <a:pt x="363" y="177"/>
                      <a:pt x="363" y="177"/>
                    </a:cubicBezTo>
                    <a:cubicBezTo>
                      <a:pt x="380" y="194"/>
                      <a:pt x="380" y="194"/>
                      <a:pt x="380" y="194"/>
                    </a:cubicBezTo>
                    <a:cubicBezTo>
                      <a:pt x="397" y="177"/>
                      <a:pt x="397" y="177"/>
                      <a:pt x="397" y="177"/>
                    </a:cubicBezTo>
                    <a:cubicBezTo>
                      <a:pt x="437" y="137"/>
                      <a:pt x="437" y="137"/>
                      <a:pt x="437" y="137"/>
                    </a:cubicBezTo>
                    <a:cubicBezTo>
                      <a:pt x="437" y="137"/>
                      <a:pt x="437" y="137"/>
                      <a:pt x="437" y="137"/>
                    </a:cubicBezTo>
                    <a:cubicBezTo>
                      <a:pt x="437" y="137"/>
                      <a:pt x="437" y="137"/>
                      <a:pt x="437" y="137"/>
                    </a:cubicBezTo>
                    <a:cubicBezTo>
                      <a:pt x="452" y="122"/>
                      <a:pt x="452" y="103"/>
                      <a:pt x="437" y="88"/>
                    </a:cubicBezTo>
                    <a:close/>
                  </a:path>
                </a:pathLst>
              </a:custGeom>
              <a:solidFill>
                <a:srgbClr val="0072C6"/>
              </a:solidFill>
              <a:ln w="9525"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defRPr/>
                </a:pPr>
                <a:endParaRPr lang="en-US" sz="2353" kern="0">
                  <a:gradFill>
                    <a:gsLst>
                      <a:gs pos="0">
                        <a:srgbClr val="FFFFFF"/>
                      </a:gs>
                      <a:gs pos="100000">
                        <a:srgbClr val="FFFFFF"/>
                      </a:gs>
                    </a:gsLst>
                    <a:lin ang="5400000" scaled="0"/>
                  </a:gradFill>
                  <a:ea typeface="Segoe UI" pitchFamily="34" charset="0"/>
                  <a:cs typeface="Segoe UI" pitchFamily="34" charset="0"/>
                </a:endParaRPr>
              </a:p>
            </p:txBody>
          </p:sp>
          <p:sp>
            <p:nvSpPr>
              <p:cNvPr id="372" name="Freeform 25"/>
              <p:cNvSpPr>
                <a:spLocks noChangeAspect="1" noEditPoints="1"/>
              </p:cNvSpPr>
              <p:nvPr/>
            </p:nvSpPr>
            <p:spPr bwMode="auto">
              <a:xfrm>
                <a:off x="8508990" y="4657016"/>
                <a:ext cx="1514474" cy="762211"/>
              </a:xfrm>
              <a:custGeom>
                <a:avLst/>
                <a:gdLst>
                  <a:gd name="T0" fmla="*/ 396 w 401"/>
                  <a:gd name="T1" fmla="*/ 80 h 190"/>
                  <a:gd name="T2" fmla="*/ 363 w 401"/>
                  <a:gd name="T3" fmla="*/ 48 h 190"/>
                  <a:gd name="T4" fmla="*/ 175 w 401"/>
                  <a:gd name="T5" fmla="*/ 48 h 190"/>
                  <a:gd name="T6" fmla="*/ 94 w 401"/>
                  <a:gd name="T7" fmla="*/ 0 h 190"/>
                  <a:gd name="T8" fmla="*/ 0 w 401"/>
                  <a:gd name="T9" fmla="*/ 95 h 190"/>
                  <a:gd name="T10" fmla="*/ 94 w 401"/>
                  <a:gd name="T11" fmla="*/ 190 h 190"/>
                  <a:gd name="T12" fmla="*/ 175 w 401"/>
                  <a:gd name="T13" fmla="*/ 142 h 190"/>
                  <a:gd name="T14" fmla="*/ 213 w 401"/>
                  <a:gd name="T15" fmla="*/ 142 h 190"/>
                  <a:gd name="T16" fmla="*/ 243 w 401"/>
                  <a:gd name="T17" fmla="*/ 112 h 190"/>
                  <a:gd name="T18" fmla="*/ 266 w 401"/>
                  <a:gd name="T19" fmla="*/ 135 h 190"/>
                  <a:gd name="T20" fmla="*/ 288 w 401"/>
                  <a:gd name="T21" fmla="*/ 113 h 190"/>
                  <a:gd name="T22" fmla="*/ 310 w 401"/>
                  <a:gd name="T23" fmla="*/ 136 h 190"/>
                  <a:gd name="T24" fmla="*/ 333 w 401"/>
                  <a:gd name="T25" fmla="*/ 113 h 190"/>
                  <a:gd name="T26" fmla="*/ 356 w 401"/>
                  <a:gd name="T27" fmla="*/ 136 h 190"/>
                  <a:gd name="T28" fmla="*/ 396 w 401"/>
                  <a:gd name="T29" fmla="*/ 96 h 190"/>
                  <a:gd name="T30" fmla="*/ 396 w 401"/>
                  <a:gd name="T31" fmla="*/ 80 h 190"/>
                  <a:gd name="T32" fmla="*/ 53 w 401"/>
                  <a:gd name="T33" fmla="*/ 120 h 190"/>
                  <a:gd name="T34" fmla="*/ 28 w 401"/>
                  <a:gd name="T35" fmla="*/ 95 h 190"/>
                  <a:gd name="T36" fmla="*/ 53 w 401"/>
                  <a:gd name="T37" fmla="*/ 69 h 190"/>
                  <a:gd name="T38" fmla="*/ 77 w 401"/>
                  <a:gd name="T39" fmla="*/ 95 h 190"/>
                  <a:gd name="T40" fmla="*/ 53 w 401"/>
                  <a:gd name="T41" fmla="*/ 12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1" h="190">
                    <a:moveTo>
                      <a:pt x="396" y="80"/>
                    </a:moveTo>
                    <a:cubicBezTo>
                      <a:pt x="363" y="48"/>
                      <a:pt x="363" y="48"/>
                      <a:pt x="363" y="48"/>
                    </a:cubicBezTo>
                    <a:cubicBezTo>
                      <a:pt x="175" y="48"/>
                      <a:pt x="175" y="48"/>
                      <a:pt x="175" y="48"/>
                    </a:cubicBezTo>
                    <a:cubicBezTo>
                      <a:pt x="159" y="20"/>
                      <a:pt x="128" y="0"/>
                      <a:pt x="94" y="0"/>
                    </a:cubicBezTo>
                    <a:cubicBezTo>
                      <a:pt x="42" y="0"/>
                      <a:pt x="0" y="43"/>
                      <a:pt x="0" y="95"/>
                    </a:cubicBezTo>
                    <a:cubicBezTo>
                      <a:pt x="0" y="147"/>
                      <a:pt x="42" y="189"/>
                      <a:pt x="94" y="190"/>
                    </a:cubicBezTo>
                    <a:cubicBezTo>
                      <a:pt x="128" y="189"/>
                      <a:pt x="158" y="170"/>
                      <a:pt x="175" y="142"/>
                    </a:cubicBezTo>
                    <a:cubicBezTo>
                      <a:pt x="213" y="142"/>
                      <a:pt x="213" y="142"/>
                      <a:pt x="213" y="142"/>
                    </a:cubicBezTo>
                    <a:cubicBezTo>
                      <a:pt x="243" y="112"/>
                      <a:pt x="243" y="112"/>
                      <a:pt x="243" y="112"/>
                    </a:cubicBezTo>
                    <a:cubicBezTo>
                      <a:pt x="266" y="135"/>
                      <a:pt x="266" y="135"/>
                      <a:pt x="266" y="135"/>
                    </a:cubicBezTo>
                    <a:cubicBezTo>
                      <a:pt x="288" y="113"/>
                      <a:pt x="288" y="113"/>
                      <a:pt x="288" y="113"/>
                    </a:cubicBezTo>
                    <a:cubicBezTo>
                      <a:pt x="310" y="136"/>
                      <a:pt x="310" y="136"/>
                      <a:pt x="310" y="136"/>
                    </a:cubicBezTo>
                    <a:cubicBezTo>
                      <a:pt x="333" y="113"/>
                      <a:pt x="333" y="113"/>
                      <a:pt x="333" y="113"/>
                    </a:cubicBezTo>
                    <a:cubicBezTo>
                      <a:pt x="356" y="136"/>
                      <a:pt x="356" y="136"/>
                      <a:pt x="356" y="136"/>
                    </a:cubicBezTo>
                    <a:cubicBezTo>
                      <a:pt x="396" y="96"/>
                      <a:pt x="396" y="96"/>
                      <a:pt x="396" y="96"/>
                    </a:cubicBezTo>
                    <a:cubicBezTo>
                      <a:pt x="401" y="90"/>
                      <a:pt x="401" y="86"/>
                      <a:pt x="396" y="80"/>
                    </a:cubicBezTo>
                    <a:close/>
                    <a:moveTo>
                      <a:pt x="53" y="120"/>
                    </a:moveTo>
                    <a:cubicBezTo>
                      <a:pt x="39" y="120"/>
                      <a:pt x="28" y="108"/>
                      <a:pt x="28" y="95"/>
                    </a:cubicBezTo>
                    <a:cubicBezTo>
                      <a:pt x="28" y="81"/>
                      <a:pt x="39" y="69"/>
                      <a:pt x="53" y="69"/>
                    </a:cubicBezTo>
                    <a:cubicBezTo>
                      <a:pt x="66" y="69"/>
                      <a:pt x="77" y="81"/>
                      <a:pt x="77" y="95"/>
                    </a:cubicBezTo>
                    <a:cubicBezTo>
                      <a:pt x="77" y="108"/>
                      <a:pt x="66" y="120"/>
                      <a:pt x="53" y="120"/>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grpSp>
      <p:sp>
        <p:nvSpPr>
          <p:cNvPr id="340" name="Rectangle 47"/>
          <p:cNvSpPr/>
          <p:nvPr/>
        </p:nvSpPr>
        <p:spPr>
          <a:xfrm>
            <a:off x="4828469" y="813690"/>
            <a:ext cx="1196649" cy="2102512"/>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Virtual Machines</a:t>
            </a:r>
          </a:p>
        </p:txBody>
      </p:sp>
      <p:sp>
        <p:nvSpPr>
          <p:cNvPr id="386" name="Rectangle 385"/>
          <p:cNvSpPr/>
          <p:nvPr/>
        </p:nvSpPr>
        <p:spPr>
          <a:xfrm>
            <a:off x="535029" y="1428330"/>
            <a:ext cx="4053484" cy="2361336"/>
          </a:xfrm>
          <a:prstGeom prst="rect">
            <a:avLst/>
          </a:prstGeom>
        </p:spPr>
        <p:txBody>
          <a:bodyPr wrap="square" lIns="179259" tIns="143407" rIns="179259" bIns="143407">
            <a:spAutoFit/>
          </a:bodyPr>
          <a:lstStyle/>
          <a:p>
            <a:pPr marL="0" lvl="1" defTabSz="462206">
              <a:lnSpc>
                <a:spcPct val="90000"/>
              </a:lnSpc>
              <a:spcBef>
                <a:spcPts val="1175"/>
              </a:spcBef>
              <a:buClr>
                <a:srgbClr val="EFEFEF"/>
              </a:buClr>
            </a:pPr>
            <a:r>
              <a:rPr lang="en-US" sz="1567" b="1" dirty="0">
                <a:cs typeface="Segoe UI" pitchFamily="34" charset="0"/>
              </a:rPr>
              <a:t>Road to Windows Server 2016 Cluster</a:t>
            </a:r>
          </a:p>
          <a:p>
            <a:pPr marL="285750" lvl="1" indent="-285750" defTabSz="462206">
              <a:lnSpc>
                <a:spcPct val="90000"/>
              </a:lnSpc>
              <a:spcBef>
                <a:spcPts val="1175"/>
              </a:spcBef>
              <a:buClr>
                <a:srgbClr val="EFEFEF"/>
              </a:buClr>
              <a:buFont typeface="Arial" panose="020B0604020202020204" pitchFamily="34" charset="0"/>
              <a:buChar char="•"/>
            </a:pPr>
            <a:r>
              <a:rPr lang="it-IT" sz="1567" dirty="0" err="1">
                <a:cs typeface="Segoe UI" pitchFamily="34" charset="0"/>
              </a:rPr>
              <a:t>Install</a:t>
            </a:r>
            <a:r>
              <a:rPr lang="it-IT" sz="1567" dirty="0">
                <a:cs typeface="Segoe UI" pitchFamily="34" charset="0"/>
              </a:rPr>
              <a:t> a new </a:t>
            </a:r>
            <a:r>
              <a:rPr lang="it-IT" sz="1567" dirty="0" err="1">
                <a:cs typeface="Segoe UI" pitchFamily="34" charset="0"/>
              </a:rPr>
              <a:t>node</a:t>
            </a:r>
            <a:r>
              <a:rPr lang="it-IT" sz="1567" dirty="0">
                <a:cs typeface="Segoe UI" pitchFamily="34" charset="0"/>
              </a:rPr>
              <a:t> of migrate an </a:t>
            </a:r>
            <a:r>
              <a:rPr lang="it-IT" sz="1567" dirty="0" err="1">
                <a:cs typeface="Segoe UI" pitchFamily="34" charset="0"/>
              </a:rPr>
              <a:t>old</a:t>
            </a:r>
            <a:r>
              <a:rPr lang="it-IT" sz="1567" dirty="0">
                <a:cs typeface="Segoe UI" pitchFamily="34" charset="0"/>
              </a:rPr>
              <a:t> </a:t>
            </a:r>
            <a:r>
              <a:rPr lang="it-IT" sz="1567" dirty="0" err="1">
                <a:cs typeface="Segoe UI" pitchFamily="34" charset="0"/>
              </a:rPr>
              <a:t>one</a:t>
            </a:r>
            <a:endParaRPr lang="it-IT" sz="1567" dirty="0">
              <a:cs typeface="Segoe UI" pitchFamily="34" charset="0"/>
            </a:endParaRPr>
          </a:p>
          <a:p>
            <a:pPr marL="285750" lvl="1" indent="-285750" defTabSz="462206">
              <a:lnSpc>
                <a:spcPct val="90000"/>
              </a:lnSpc>
              <a:spcBef>
                <a:spcPts val="1175"/>
              </a:spcBef>
              <a:buClr>
                <a:srgbClr val="EFEFEF"/>
              </a:buClr>
              <a:buFont typeface="Arial" panose="020B0604020202020204" pitchFamily="34" charset="0"/>
              <a:buChar char="•"/>
            </a:pPr>
            <a:r>
              <a:rPr lang="it-IT" sz="1567" dirty="0">
                <a:cs typeface="Segoe UI" pitchFamily="34" charset="0"/>
              </a:rPr>
              <a:t>Migrate </a:t>
            </a:r>
            <a:r>
              <a:rPr lang="it-IT" sz="1567" dirty="0" err="1">
                <a:cs typeface="Segoe UI" pitchFamily="34" charset="0"/>
              </a:rPr>
              <a:t>VMs</a:t>
            </a:r>
            <a:r>
              <a:rPr lang="it-IT" sz="1567" dirty="0">
                <a:cs typeface="Segoe UI" pitchFamily="34" charset="0"/>
              </a:rPr>
              <a:t> to the </a:t>
            </a:r>
            <a:r>
              <a:rPr lang="it-IT" sz="1567" dirty="0" err="1">
                <a:cs typeface="Segoe UI" pitchFamily="34" charset="0"/>
              </a:rPr>
              <a:t>other</a:t>
            </a:r>
            <a:r>
              <a:rPr lang="it-IT" sz="1567" dirty="0">
                <a:cs typeface="Segoe UI" pitchFamily="34" charset="0"/>
              </a:rPr>
              <a:t> </a:t>
            </a:r>
            <a:r>
              <a:rPr lang="it-IT" sz="1567" dirty="0" err="1">
                <a:cs typeface="Segoe UI" pitchFamily="34" charset="0"/>
              </a:rPr>
              <a:t>nodes</a:t>
            </a:r>
            <a:endParaRPr lang="it-IT" sz="1567" dirty="0">
              <a:cs typeface="Segoe UI" pitchFamily="34" charset="0"/>
            </a:endParaRPr>
          </a:p>
          <a:p>
            <a:pPr marL="285750" lvl="1" indent="-285750" defTabSz="462206">
              <a:lnSpc>
                <a:spcPct val="90000"/>
              </a:lnSpc>
              <a:spcBef>
                <a:spcPts val="1175"/>
              </a:spcBef>
              <a:buClr>
                <a:srgbClr val="EFEFEF"/>
              </a:buClr>
              <a:buFont typeface="Arial" panose="020B0604020202020204" pitchFamily="34" charset="0"/>
              <a:buChar char="•"/>
            </a:pPr>
            <a:r>
              <a:rPr lang="it-IT" sz="1567" dirty="0">
                <a:cs typeface="Segoe UI" pitchFamily="34" charset="0"/>
              </a:rPr>
              <a:t>Upgrade or </a:t>
            </a:r>
            <a:r>
              <a:rPr lang="it-IT" sz="1567" dirty="0" err="1">
                <a:cs typeface="Segoe UI" pitchFamily="34" charset="0"/>
              </a:rPr>
              <a:t>reinstal</a:t>
            </a:r>
            <a:r>
              <a:rPr lang="it-IT" sz="1567" dirty="0">
                <a:cs typeface="Segoe UI" pitchFamily="34" charset="0"/>
              </a:rPr>
              <a:t> </a:t>
            </a:r>
            <a:r>
              <a:rPr lang="it-IT" sz="1567" dirty="0" err="1">
                <a:cs typeface="Segoe UI" pitchFamily="34" charset="0"/>
              </a:rPr>
              <a:t>it</a:t>
            </a:r>
            <a:r>
              <a:rPr lang="it-IT" sz="1567" dirty="0">
                <a:cs typeface="Segoe UI" pitchFamily="34" charset="0"/>
              </a:rPr>
              <a:t> </a:t>
            </a:r>
            <a:r>
              <a:rPr lang="it-IT" sz="1567" dirty="0" err="1">
                <a:cs typeface="Segoe UI" pitchFamily="34" charset="0"/>
              </a:rPr>
              <a:t>as</a:t>
            </a:r>
            <a:r>
              <a:rPr lang="it-IT" sz="1567" dirty="0">
                <a:cs typeface="Segoe UI" pitchFamily="34" charset="0"/>
              </a:rPr>
              <a:t> 2016</a:t>
            </a:r>
          </a:p>
          <a:p>
            <a:pPr marL="285750" lvl="1" indent="-285750" defTabSz="462206">
              <a:lnSpc>
                <a:spcPct val="90000"/>
              </a:lnSpc>
              <a:spcBef>
                <a:spcPts val="1175"/>
              </a:spcBef>
              <a:buClr>
                <a:srgbClr val="EFEFEF"/>
              </a:buClr>
              <a:buFont typeface="Arial" panose="020B0604020202020204" pitchFamily="34" charset="0"/>
              <a:buChar char="•"/>
            </a:pPr>
            <a:r>
              <a:rPr lang="it-IT" sz="1567" dirty="0" err="1">
                <a:cs typeface="Segoe UI" pitchFamily="34" charset="0"/>
              </a:rPr>
              <a:t>Keep</a:t>
            </a:r>
            <a:r>
              <a:rPr lang="it-IT" sz="1567" dirty="0">
                <a:cs typeface="Segoe UI" pitchFamily="34" charset="0"/>
              </a:rPr>
              <a:t> </a:t>
            </a:r>
            <a:r>
              <a:rPr lang="it-IT" sz="1567" dirty="0" err="1">
                <a:cs typeface="Segoe UI" pitchFamily="34" charset="0"/>
              </a:rPr>
              <a:t>going</a:t>
            </a:r>
            <a:endParaRPr lang="it-IT" sz="1567" dirty="0">
              <a:cs typeface="Segoe UI" pitchFamily="34" charset="0"/>
            </a:endParaRPr>
          </a:p>
          <a:p>
            <a:pPr marL="285750" lvl="1" indent="-285750" defTabSz="462206">
              <a:lnSpc>
                <a:spcPct val="90000"/>
              </a:lnSpc>
              <a:spcBef>
                <a:spcPts val="1175"/>
              </a:spcBef>
              <a:buClr>
                <a:srgbClr val="EFEFEF"/>
              </a:buClr>
              <a:buFont typeface="Arial" panose="020B0604020202020204" pitchFamily="34" charset="0"/>
              <a:buChar char="•"/>
            </a:pPr>
            <a:r>
              <a:rPr lang="it-IT" sz="1567" dirty="0" err="1">
                <a:cs typeface="Segoe UI" pitchFamily="34" charset="0"/>
              </a:rPr>
              <a:t>You’re</a:t>
            </a:r>
            <a:r>
              <a:rPr lang="it-IT" sz="1567" dirty="0">
                <a:cs typeface="Segoe UI" pitchFamily="34" charset="0"/>
              </a:rPr>
              <a:t> </a:t>
            </a:r>
            <a:r>
              <a:rPr lang="it-IT" sz="1567" dirty="0" err="1">
                <a:cs typeface="Segoe UI" pitchFamily="34" charset="0"/>
              </a:rPr>
              <a:t>done</a:t>
            </a:r>
            <a:r>
              <a:rPr lang="it-IT" sz="1567" dirty="0">
                <a:cs typeface="Segoe UI" pitchFamily="34" charset="0"/>
              </a:rPr>
              <a:t> and happy! </a:t>
            </a:r>
            <a:r>
              <a:rPr lang="it-IT" sz="1567" dirty="0">
                <a:cs typeface="Segoe UI" pitchFamily="34" charset="0"/>
                <a:sym typeface="Wingdings" panose="05000000000000000000" pitchFamily="2" charset="2"/>
              </a:rPr>
              <a:t></a:t>
            </a:r>
            <a:endParaRPr lang="en-US" sz="1567" dirty="0">
              <a:cs typeface="Segoe UI Light" panose="020B0502040204020203" pitchFamily="34" charset="0"/>
            </a:endParaRPr>
          </a:p>
        </p:txBody>
      </p:sp>
      <p:sp>
        <p:nvSpPr>
          <p:cNvPr id="81" name="Rectangle 25"/>
          <p:cNvSpPr/>
          <p:nvPr/>
        </p:nvSpPr>
        <p:spPr>
          <a:xfrm>
            <a:off x="6095934" y="2964369"/>
            <a:ext cx="1196648" cy="963447"/>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Pisolo</a:t>
            </a:r>
            <a:endParaRPr lang="en-US" sz="1765" b="1" kern="0" dirty="0">
              <a:gradFill>
                <a:gsLst>
                  <a:gs pos="9322">
                    <a:srgbClr val="505050"/>
                  </a:gs>
                  <a:gs pos="21186">
                    <a:srgbClr val="505050"/>
                  </a:gs>
                </a:gsLst>
                <a:lin ang="5400000" scaled="1"/>
              </a:gradFill>
              <a:latin typeface="Segoe UI Light"/>
            </a:endParaRPr>
          </a:p>
        </p:txBody>
      </p:sp>
      <p:sp>
        <p:nvSpPr>
          <p:cNvPr id="83" name="Rectangle 25"/>
          <p:cNvSpPr/>
          <p:nvPr/>
        </p:nvSpPr>
        <p:spPr>
          <a:xfrm>
            <a:off x="7354525" y="2963888"/>
            <a:ext cx="1196648" cy="963447"/>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it-IT" sz="1765" b="1" kern="0" dirty="0">
                <a:gradFill>
                  <a:gsLst>
                    <a:gs pos="9322">
                      <a:srgbClr val="505050"/>
                    </a:gs>
                    <a:gs pos="21186">
                      <a:srgbClr val="505050"/>
                    </a:gs>
                  </a:gsLst>
                  <a:lin ang="5400000" scaled="1"/>
                </a:gradFill>
                <a:latin typeface="Segoe UI Light"/>
              </a:rPr>
              <a:t>G</a:t>
            </a:r>
            <a:r>
              <a:rPr lang="en-US" sz="1765" b="1" kern="0" dirty="0" err="1">
                <a:gradFill>
                  <a:gsLst>
                    <a:gs pos="9322">
                      <a:srgbClr val="505050"/>
                    </a:gs>
                    <a:gs pos="21186">
                      <a:srgbClr val="505050"/>
                    </a:gs>
                  </a:gsLst>
                  <a:lin ang="5400000" scaled="1"/>
                </a:gradFill>
                <a:latin typeface="Segoe UI Light"/>
              </a:rPr>
              <a:t>ongolo</a:t>
            </a:r>
            <a:endParaRPr lang="en-US" sz="1765" b="1" kern="0" dirty="0">
              <a:gradFill>
                <a:gsLst>
                  <a:gs pos="9322">
                    <a:srgbClr val="505050"/>
                  </a:gs>
                  <a:gs pos="21186">
                    <a:srgbClr val="505050"/>
                  </a:gs>
                </a:gsLst>
                <a:lin ang="5400000" scaled="1"/>
              </a:gradFill>
              <a:latin typeface="Segoe UI Light"/>
            </a:endParaRPr>
          </a:p>
        </p:txBody>
      </p:sp>
      <p:sp>
        <p:nvSpPr>
          <p:cNvPr id="85" name="Rectangle 25"/>
          <p:cNvSpPr/>
          <p:nvPr/>
        </p:nvSpPr>
        <p:spPr>
          <a:xfrm>
            <a:off x="8619006" y="2969798"/>
            <a:ext cx="1196648" cy="963447"/>
          </a:xfrm>
          <a:prstGeom prst="rect">
            <a:avLst/>
          </a:prstGeom>
          <a:solidFill>
            <a:srgbClr val="FFFFFF">
              <a:lumMod val="85000"/>
            </a:srgbClr>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Eolo</a:t>
            </a:r>
            <a:endParaRPr lang="en-US" sz="1765" b="1" kern="0" dirty="0">
              <a:gradFill>
                <a:gsLst>
                  <a:gs pos="9322">
                    <a:srgbClr val="505050"/>
                  </a:gs>
                  <a:gs pos="21186">
                    <a:srgbClr val="505050"/>
                  </a:gs>
                </a:gsLst>
                <a:lin ang="5400000" scaled="1"/>
              </a:gradFill>
              <a:latin typeface="Segoe UI Light"/>
            </a:endParaRPr>
          </a:p>
        </p:txBody>
      </p:sp>
      <p:grpSp>
        <p:nvGrpSpPr>
          <p:cNvPr id="3" name="Group 2"/>
          <p:cNvGrpSpPr/>
          <p:nvPr/>
        </p:nvGrpSpPr>
        <p:grpSpPr>
          <a:xfrm>
            <a:off x="9883487" y="2969798"/>
            <a:ext cx="1196648" cy="963447"/>
            <a:chOff x="9883487" y="2969798"/>
            <a:chExt cx="1196648" cy="963447"/>
          </a:xfrm>
        </p:grpSpPr>
        <p:sp>
          <p:nvSpPr>
            <p:cNvPr id="87" name="Rectangle 25"/>
            <p:cNvSpPr/>
            <p:nvPr/>
          </p:nvSpPr>
          <p:spPr>
            <a:xfrm>
              <a:off x="9883487" y="2969798"/>
              <a:ext cx="1196648" cy="963447"/>
            </a:xfrm>
            <a:prstGeom prst="rect">
              <a:avLst/>
            </a:prstGeom>
            <a:solidFill>
              <a:srgbClr val="92D050"/>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Cucciolo</a:t>
              </a:r>
              <a:endParaRPr lang="en-US" sz="1765" b="1" kern="0" dirty="0">
                <a:gradFill>
                  <a:gsLst>
                    <a:gs pos="9322">
                      <a:srgbClr val="505050"/>
                    </a:gs>
                    <a:gs pos="21186">
                      <a:srgbClr val="505050"/>
                    </a:gs>
                  </a:gsLst>
                  <a:lin ang="5400000" scaled="1"/>
                </a:gradFill>
                <a:latin typeface="Segoe UI Light"/>
              </a:endParaRPr>
            </a:p>
          </p:txBody>
        </p:sp>
        <p:sp>
          <p:nvSpPr>
            <p:cNvPr id="88" name="Freeform 5"/>
            <p:cNvSpPr>
              <a:spLocks noChangeAspect="1" noEditPoints="1"/>
            </p:cNvSpPr>
            <p:nvPr/>
          </p:nvSpPr>
          <p:spPr bwMode="auto">
            <a:xfrm>
              <a:off x="10053538" y="3551122"/>
              <a:ext cx="358519" cy="27978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grpSp>
      <p:sp>
        <p:nvSpPr>
          <p:cNvPr id="89" name="Rectangle 47"/>
          <p:cNvSpPr/>
          <p:nvPr/>
        </p:nvSpPr>
        <p:spPr>
          <a:xfrm>
            <a:off x="6093183" y="813690"/>
            <a:ext cx="1196649" cy="2102512"/>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Virtual Machines</a:t>
            </a:r>
          </a:p>
        </p:txBody>
      </p:sp>
      <p:sp>
        <p:nvSpPr>
          <p:cNvPr id="92" name="Rectangle 47"/>
          <p:cNvSpPr/>
          <p:nvPr/>
        </p:nvSpPr>
        <p:spPr>
          <a:xfrm>
            <a:off x="7361375" y="813690"/>
            <a:ext cx="1196649" cy="2102512"/>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Virtual Machines</a:t>
            </a:r>
          </a:p>
        </p:txBody>
      </p:sp>
      <p:sp>
        <p:nvSpPr>
          <p:cNvPr id="95" name="Rectangle 47"/>
          <p:cNvSpPr/>
          <p:nvPr/>
        </p:nvSpPr>
        <p:spPr>
          <a:xfrm>
            <a:off x="8628614" y="813690"/>
            <a:ext cx="1196649" cy="2102512"/>
          </a:xfrm>
          <a:prstGeom prst="rect">
            <a:avLst/>
          </a:prstGeom>
          <a:solidFill>
            <a:schemeClr val="accent1"/>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Virtual Machines</a:t>
            </a:r>
          </a:p>
        </p:txBody>
      </p:sp>
      <p:sp>
        <p:nvSpPr>
          <p:cNvPr id="98" name="Rectangle 47"/>
          <p:cNvSpPr/>
          <p:nvPr/>
        </p:nvSpPr>
        <p:spPr>
          <a:xfrm>
            <a:off x="9883487" y="813690"/>
            <a:ext cx="1196649" cy="2102512"/>
          </a:xfrm>
          <a:prstGeom prst="rect">
            <a:avLst/>
          </a:prstGeom>
          <a:solidFill>
            <a:schemeClr val="accent6"/>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371" kern="0" dirty="0">
                <a:gradFill>
                  <a:gsLst>
                    <a:gs pos="21186">
                      <a:srgbClr val="FFFFFF"/>
                    </a:gs>
                    <a:gs pos="32000">
                      <a:srgbClr val="FFFFFF"/>
                    </a:gs>
                  </a:gsLst>
                  <a:lin ang="5400000" scaled="1"/>
                </a:gradFill>
              </a:rPr>
              <a:t>Virtual Machines</a:t>
            </a:r>
          </a:p>
        </p:txBody>
      </p:sp>
      <p:sp>
        <p:nvSpPr>
          <p:cNvPr id="99" name="Rectangle 25"/>
          <p:cNvSpPr/>
          <p:nvPr/>
        </p:nvSpPr>
        <p:spPr>
          <a:xfrm>
            <a:off x="8628614" y="2964369"/>
            <a:ext cx="1196648" cy="963447"/>
          </a:xfrm>
          <a:prstGeom prst="rect">
            <a:avLst/>
          </a:prstGeom>
          <a:solidFill>
            <a:srgbClr val="92D050"/>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Eolo</a:t>
            </a:r>
            <a:endParaRPr lang="en-US" sz="1765" b="1" kern="0" dirty="0">
              <a:gradFill>
                <a:gsLst>
                  <a:gs pos="9322">
                    <a:srgbClr val="505050"/>
                  </a:gs>
                  <a:gs pos="21186">
                    <a:srgbClr val="505050"/>
                  </a:gs>
                </a:gsLst>
                <a:lin ang="5400000" scaled="1"/>
              </a:gradFill>
              <a:latin typeface="Segoe UI Light"/>
            </a:endParaRPr>
          </a:p>
        </p:txBody>
      </p:sp>
      <p:sp>
        <p:nvSpPr>
          <p:cNvPr id="86" name="Freeform 5"/>
          <p:cNvSpPr>
            <a:spLocks noChangeAspect="1" noEditPoints="1"/>
          </p:cNvSpPr>
          <p:nvPr/>
        </p:nvSpPr>
        <p:spPr bwMode="auto">
          <a:xfrm>
            <a:off x="8789057" y="3544825"/>
            <a:ext cx="358519" cy="27978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0" name="Rectangle 25"/>
          <p:cNvSpPr/>
          <p:nvPr/>
        </p:nvSpPr>
        <p:spPr>
          <a:xfrm>
            <a:off x="7364137" y="2963888"/>
            <a:ext cx="1196648" cy="963447"/>
          </a:xfrm>
          <a:prstGeom prst="rect">
            <a:avLst/>
          </a:prstGeom>
          <a:solidFill>
            <a:srgbClr val="92D050"/>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it-IT" sz="1765" b="1" kern="0" dirty="0">
                <a:gradFill>
                  <a:gsLst>
                    <a:gs pos="9322">
                      <a:srgbClr val="505050"/>
                    </a:gs>
                    <a:gs pos="21186">
                      <a:srgbClr val="505050"/>
                    </a:gs>
                  </a:gsLst>
                  <a:lin ang="5400000" scaled="1"/>
                </a:gradFill>
                <a:latin typeface="Segoe UI Light"/>
              </a:rPr>
              <a:t>G</a:t>
            </a:r>
            <a:r>
              <a:rPr lang="en-US" sz="1765" b="1" kern="0" dirty="0" err="1">
                <a:gradFill>
                  <a:gsLst>
                    <a:gs pos="9322">
                      <a:srgbClr val="505050"/>
                    </a:gs>
                    <a:gs pos="21186">
                      <a:srgbClr val="505050"/>
                    </a:gs>
                  </a:gsLst>
                  <a:lin ang="5400000" scaled="1"/>
                </a:gradFill>
                <a:latin typeface="Segoe UI Light"/>
              </a:rPr>
              <a:t>ongolo</a:t>
            </a:r>
            <a:endParaRPr lang="en-US" sz="1765" b="1" kern="0" dirty="0">
              <a:gradFill>
                <a:gsLst>
                  <a:gs pos="9322">
                    <a:srgbClr val="505050"/>
                  </a:gs>
                  <a:gs pos="21186">
                    <a:srgbClr val="505050"/>
                  </a:gs>
                </a:gsLst>
                <a:lin ang="5400000" scaled="1"/>
              </a:gradFill>
              <a:latin typeface="Segoe UI Light"/>
            </a:endParaRPr>
          </a:p>
        </p:txBody>
      </p:sp>
      <p:sp>
        <p:nvSpPr>
          <p:cNvPr id="84" name="Freeform 5"/>
          <p:cNvSpPr>
            <a:spLocks noChangeAspect="1" noEditPoints="1"/>
          </p:cNvSpPr>
          <p:nvPr/>
        </p:nvSpPr>
        <p:spPr bwMode="auto">
          <a:xfrm>
            <a:off x="7524576" y="3538915"/>
            <a:ext cx="358519" cy="27978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1" name="Rectangle 25"/>
          <p:cNvSpPr/>
          <p:nvPr/>
        </p:nvSpPr>
        <p:spPr>
          <a:xfrm>
            <a:off x="6086322" y="2960267"/>
            <a:ext cx="1196648" cy="963447"/>
          </a:xfrm>
          <a:prstGeom prst="rect">
            <a:avLst/>
          </a:prstGeom>
          <a:solidFill>
            <a:srgbClr val="92D050"/>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Pisolo</a:t>
            </a:r>
            <a:endParaRPr lang="en-US" sz="1765" b="1" kern="0" dirty="0">
              <a:gradFill>
                <a:gsLst>
                  <a:gs pos="9322">
                    <a:srgbClr val="505050"/>
                  </a:gs>
                  <a:gs pos="21186">
                    <a:srgbClr val="505050"/>
                  </a:gs>
                </a:gsLst>
                <a:lin ang="5400000" scaled="1"/>
              </a:gradFill>
              <a:latin typeface="Segoe UI Light"/>
            </a:endParaRPr>
          </a:p>
        </p:txBody>
      </p:sp>
      <p:sp>
        <p:nvSpPr>
          <p:cNvPr id="82" name="Freeform 5"/>
          <p:cNvSpPr>
            <a:spLocks noChangeAspect="1" noEditPoints="1"/>
          </p:cNvSpPr>
          <p:nvPr/>
        </p:nvSpPr>
        <p:spPr bwMode="auto">
          <a:xfrm>
            <a:off x="6265985" y="3544825"/>
            <a:ext cx="358519" cy="27978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2" name="Rectangle 25"/>
          <p:cNvSpPr/>
          <p:nvPr/>
        </p:nvSpPr>
        <p:spPr>
          <a:xfrm>
            <a:off x="4834204" y="2958210"/>
            <a:ext cx="1196648" cy="963447"/>
          </a:xfrm>
          <a:prstGeom prst="rect">
            <a:avLst/>
          </a:prstGeom>
          <a:solidFill>
            <a:srgbClr val="92D050"/>
          </a:solidFill>
          <a:ln w="10795" cap="flat" cmpd="sng" algn="ctr">
            <a:noFill/>
            <a:prstDash val="soli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4192">
              <a:lnSpc>
                <a:spcPct val="90000"/>
              </a:lnSpc>
              <a:defRPr/>
            </a:pPr>
            <a:r>
              <a:rPr lang="en-US" sz="1765" b="1" kern="0" dirty="0" err="1">
                <a:gradFill>
                  <a:gsLst>
                    <a:gs pos="9322">
                      <a:srgbClr val="505050"/>
                    </a:gs>
                    <a:gs pos="21186">
                      <a:srgbClr val="505050"/>
                    </a:gs>
                  </a:gsLst>
                  <a:lin ang="5400000" scaled="1"/>
                </a:gradFill>
                <a:latin typeface="Segoe UI Light"/>
              </a:rPr>
              <a:t>Dotto</a:t>
            </a:r>
            <a:endParaRPr lang="en-US" sz="1765" b="1" kern="0" dirty="0">
              <a:gradFill>
                <a:gsLst>
                  <a:gs pos="9322">
                    <a:srgbClr val="505050"/>
                  </a:gs>
                  <a:gs pos="21186">
                    <a:srgbClr val="505050"/>
                  </a:gs>
                </a:gsLst>
                <a:lin ang="5400000" scaled="1"/>
              </a:gradFill>
              <a:latin typeface="Segoe UI Light"/>
            </a:endParaRPr>
          </a:p>
        </p:txBody>
      </p:sp>
      <p:sp>
        <p:nvSpPr>
          <p:cNvPr id="333" name="Freeform 5"/>
          <p:cNvSpPr>
            <a:spLocks noChangeAspect="1" noEditPoints="1"/>
          </p:cNvSpPr>
          <p:nvPr/>
        </p:nvSpPr>
        <p:spPr bwMode="auto">
          <a:xfrm>
            <a:off x="5004256" y="3539396"/>
            <a:ext cx="358519" cy="279784"/>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96" name="Freeform 35"/>
          <p:cNvSpPr>
            <a:spLocks noChangeAspect="1" noEditPoints="1"/>
          </p:cNvSpPr>
          <p:nvPr/>
        </p:nvSpPr>
        <p:spPr bwMode="auto">
          <a:xfrm>
            <a:off x="8749439" y="1477758"/>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97" name="Freeform 35"/>
          <p:cNvSpPr>
            <a:spLocks noChangeAspect="1" noEditPoints="1"/>
          </p:cNvSpPr>
          <p:nvPr/>
        </p:nvSpPr>
        <p:spPr bwMode="auto">
          <a:xfrm>
            <a:off x="9264234" y="1891087"/>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5" name="Freeform 35"/>
          <p:cNvSpPr>
            <a:spLocks noChangeAspect="1" noEditPoints="1"/>
          </p:cNvSpPr>
          <p:nvPr/>
        </p:nvSpPr>
        <p:spPr bwMode="auto">
          <a:xfrm>
            <a:off x="7692014" y="1748335"/>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6" name="Freeform 35"/>
          <p:cNvSpPr>
            <a:spLocks noChangeAspect="1" noEditPoints="1"/>
          </p:cNvSpPr>
          <p:nvPr/>
        </p:nvSpPr>
        <p:spPr bwMode="auto">
          <a:xfrm>
            <a:off x="6304119" y="1507264"/>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7" name="Freeform 35"/>
          <p:cNvSpPr>
            <a:spLocks noChangeAspect="1" noEditPoints="1"/>
          </p:cNvSpPr>
          <p:nvPr/>
        </p:nvSpPr>
        <p:spPr bwMode="auto">
          <a:xfrm>
            <a:off x="6167774" y="2133805"/>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8" name="Freeform 35"/>
          <p:cNvSpPr>
            <a:spLocks noChangeAspect="1" noEditPoints="1"/>
          </p:cNvSpPr>
          <p:nvPr/>
        </p:nvSpPr>
        <p:spPr bwMode="auto">
          <a:xfrm>
            <a:off x="6703092" y="1973784"/>
            <a:ext cx="492964" cy="433495"/>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09" name="Freeform 35"/>
          <p:cNvSpPr>
            <a:spLocks noChangeAspect="1" noEditPoints="1"/>
          </p:cNvSpPr>
          <p:nvPr/>
        </p:nvSpPr>
        <p:spPr bwMode="auto">
          <a:xfrm>
            <a:off x="5035927" y="1485659"/>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
        <p:nvSpPr>
          <p:cNvPr id="110" name="Freeform 35"/>
          <p:cNvSpPr>
            <a:spLocks noChangeAspect="1" noEditPoints="1"/>
          </p:cNvSpPr>
          <p:nvPr/>
        </p:nvSpPr>
        <p:spPr bwMode="auto">
          <a:xfrm>
            <a:off x="5217607" y="2181830"/>
            <a:ext cx="492964" cy="450898"/>
          </a:xfrm>
          <a:custGeom>
            <a:avLst/>
            <a:gdLst>
              <a:gd name="T0" fmla="*/ 160 w 170"/>
              <a:gd name="T1" fmla="*/ 0 h 156"/>
              <a:gd name="T2" fmla="*/ 9 w 170"/>
              <a:gd name="T3" fmla="*/ 0 h 156"/>
              <a:gd name="T4" fmla="*/ 0 w 170"/>
              <a:gd name="T5" fmla="*/ 9 h 156"/>
              <a:gd name="T6" fmla="*/ 0 w 170"/>
              <a:gd name="T7" fmla="*/ 114 h 156"/>
              <a:gd name="T8" fmla="*/ 9 w 170"/>
              <a:gd name="T9" fmla="*/ 123 h 156"/>
              <a:gd name="T10" fmla="*/ 61 w 170"/>
              <a:gd name="T11" fmla="*/ 123 h 156"/>
              <a:gd name="T12" fmla="*/ 26 w 170"/>
              <a:gd name="T13" fmla="*/ 146 h 156"/>
              <a:gd name="T14" fmla="*/ 26 w 170"/>
              <a:gd name="T15" fmla="*/ 156 h 156"/>
              <a:gd name="T16" fmla="*/ 137 w 170"/>
              <a:gd name="T17" fmla="*/ 156 h 156"/>
              <a:gd name="T18" fmla="*/ 137 w 170"/>
              <a:gd name="T19" fmla="*/ 146 h 156"/>
              <a:gd name="T20" fmla="*/ 107 w 170"/>
              <a:gd name="T21" fmla="*/ 123 h 156"/>
              <a:gd name="T22" fmla="*/ 160 w 170"/>
              <a:gd name="T23" fmla="*/ 123 h 156"/>
              <a:gd name="T24" fmla="*/ 170 w 170"/>
              <a:gd name="T25" fmla="*/ 114 h 156"/>
              <a:gd name="T26" fmla="*/ 170 w 170"/>
              <a:gd name="T27" fmla="*/ 9 h 156"/>
              <a:gd name="T28" fmla="*/ 160 w 170"/>
              <a:gd name="T29" fmla="*/ 0 h 156"/>
              <a:gd name="T30" fmla="*/ 157 w 170"/>
              <a:gd name="T31" fmla="*/ 13 h 156"/>
              <a:gd name="T32" fmla="*/ 157 w 170"/>
              <a:gd name="T33" fmla="*/ 110 h 156"/>
              <a:gd name="T34" fmla="*/ 13 w 170"/>
              <a:gd name="T35" fmla="*/ 110 h 156"/>
              <a:gd name="T36" fmla="*/ 13 w 170"/>
              <a:gd name="T37" fmla="*/ 13 h 156"/>
              <a:gd name="T38" fmla="*/ 157 w 170"/>
              <a:gd name="T39" fmla="*/ 13 h 156"/>
              <a:gd name="T40" fmla="*/ 157 w 170"/>
              <a:gd name="T41" fmla="*/ 13 h 156"/>
              <a:gd name="T42" fmla="*/ 157 w 170"/>
              <a:gd name="T43" fmla="*/ 13 h 156"/>
              <a:gd name="T44" fmla="*/ 109 w 170"/>
              <a:gd name="T45" fmla="*/ 43 h 156"/>
              <a:gd name="T46" fmla="*/ 109 w 170"/>
              <a:gd name="T47" fmla="*/ 43 h 156"/>
              <a:gd name="T48" fmla="*/ 109 w 170"/>
              <a:gd name="T49" fmla="*/ 44 h 156"/>
              <a:gd name="T50" fmla="*/ 83 w 170"/>
              <a:gd name="T51" fmla="*/ 59 h 156"/>
              <a:gd name="T52" fmla="*/ 57 w 170"/>
              <a:gd name="T53" fmla="*/ 44 h 156"/>
              <a:gd name="T54" fmla="*/ 57 w 170"/>
              <a:gd name="T55" fmla="*/ 43 h 156"/>
              <a:gd name="T56" fmla="*/ 83 w 170"/>
              <a:gd name="T57" fmla="*/ 28 h 156"/>
              <a:gd name="T58" fmla="*/ 109 w 170"/>
              <a:gd name="T59" fmla="*/ 43 h 156"/>
              <a:gd name="T60" fmla="*/ 85 w 170"/>
              <a:gd name="T61" fmla="*/ 63 h 156"/>
              <a:gd name="T62" fmla="*/ 85 w 170"/>
              <a:gd name="T63" fmla="*/ 63 h 156"/>
              <a:gd name="T64" fmla="*/ 112 w 170"/>
              <a:gd name="T65" fmla="*/ 48 h 156"/>
              <a:gd name="T66" fmla="*/ 112 w 170"/>
              <a:gd name="T67" fmla="*/ 78 h 156"/>
              <a:gd name="T68" fmla="*/ 85 w 170"/>
              <a:gd name="T69" fmla="*/ 93 h 156"/>
              <a:gd name="T70" fmla="*/ 85 w 170"/>
              <a:gd name="T71" fmla="*/ 63 h 156"/>
              <a:gd name="T72" fmla="*/ 81 w 170"/>
              <a:gd name="T73" fmla="*/ 63 h 156"/>
              <a:gd name="T74" fmla="*/ 81 w 170"/>
              <a:gd name="T75" fmla="*/ 63 h 156"/>
              <a:gd name="T76" fmla="*/ 81 w 170"/>
              <a:gd name="T77" fmla="*/ 93 h 156"/>
              <a:gd name="T78" fmla="*/ 54 w 170"/>
              <a:gd name="T79" fmla="*/ 78 h 156"/>
              <a:gd name="T80" fmla="*/ 54 w 170"/>
              <a:gd name="T81" fmla="*/ 48 h 156"/>
              <a:gd name="T82" fmla="*/ 81 w 170"/>
              <a:gd name="T83"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0" h="156">
                <a:moveTo>
                  <a:pt x="160" y="0"/>
                </a:moveTo>
                <a:cubicBezTo>
                  <a:pt x="9" y="0"/>
                  <a:pt x="9" y="0"/>
                  <a:pt x="9" y="0"/>
                </a:cubicBezTo>
                <a:cubicBezTo>
                  <a:pt x="4" y="0"/>
                  <a:pt x="0" y="5"/>
                  <a:pt x="0" y="9"/>
                </a:cubicBezTo>
                <a:cubicBezTo>
                  <a:pt x="0" y="114"/>
                  <a:pt x="0" y="114"/>
                  <a:pt x="0" y="114"/>
                </a:cubicBezTo>
                <a:cubicBezTo>
                  <a:pt x="0" y="119"/>
                  <a:pt x="4" y="123"/>
                  <a:pt x="9" y="123"/>
                </a:cubicBezTo>
                <a:cubicBezTo>
                  <a:pt x="61" y="123"/>
                  <a:pt x="61" y="123"/>
                  <a:pt x="61" y="123"/>
                </a:cubicBezTo>
                <a:cubicBezTo>
                  <a:pt x="66" y="143"/>
                  <a:pt x="59" y="146"/>
                  <a:pt x="26" y="146"/>
                </a:cubicBezTo>
                <a:cubicBezTo>
                  <a:pt x="26" y="156"/>
                  <a:pt x="26" y="156"/>
                  <a:pt x="26" y="156"/>
                </a:cubicBezTo>
                <a:cubicBezTo>
                  <a:pt x="137" y="156"/>
                  <a:pt x="137" y="156"/>
                  <a:pt x="137" y="156"/>
                </a:cubicBezTo>
                <a:cubicBezTo>
                  <a:pt x="137" y="146"/>
                  <a:pt x="137" y="146"/>
                  <a:pt x="137" y="146"/>
                </a:cubicBezTo>
                <a:cubicBezTo>
                  <a:pt x="105" y="146"/>
                  <a:pt x="101" y="143"/>
                  <a:pt x="107" y="123"/>
                </a:cubicBezTo>
                <a:cubicBezTo>
                  <a:pt x="160" y="123"/>
                  <a:pt x="160" y="123"/>
                  <a:pt x="160" y="123"/>
                </a:cubicBezTo>
                <a:cubicBezTo>
                  <a:pt x="165" y="123"/>
                  <a:pt x="170" y="119"/>
                  <a:pt x="170" y="114"/>
                </a:cubicBezTo>
                <a:cubicBezTo>
                  <a:pt x="170" y="9"/>
                  <a:pt x="170" y="9"/>
                  <a:pt x="170" y="9"/>
                </a:cubicBezTo>
                <a:cubicBezTo>
                  <a:pt x="170" y="5"/>
                  <a:pt x="165" y="0"/>
                  <a:pt x="160" y="0"/>
                </a:cubicBezTo>
                <a:close/>
                <a:moveTo>
                  <a:pt x="157" y="13"/>
                </a:moveTo>
                <a:cubicBezTo>
                  <a:pt x="157" y="110"/>
                  <a:pt x="157" y="110"/>
                  <a:pt x="157" y="110"/>
                </a:cubicBezTo>
                <a:cubicBezTo>
                  <a:pt x="13" y="110"/>
                  <a:pt x="13" y="110"/>
                  <a:pt x="13" y="110"/>
                </a:cubicBezTo>
                <a:cubicBezTo>
                  <a:pt x="13" y="13"/>
                  <a:pt x="13" y="13"/>
                  <a:pt x="13" y="13"/>
                </a:cubicBezTo>
                <a:cubicBezTo>
                  <a:pt x="157" y="13"/>
                  <a:pt x="157" y="13"/>
                  <a:pt x="157" y="13"/>
                </a:cubicBezTo>
                <a:cubicBezTo>
                  <a:pt x="157" y="13"/>
                  <a:pt x="157" y="13"/>
                  <a:pt x="157" y="13"/>
                </a:cubicBezTo>
                <a:cubicBezTo>
                  <a:pt x="157" y="13"/>
                  <a:pt x="157" y="13"/>
                  <a:pt x="157" y="13"/>
                </a:cubicBezTo>
                <a:close/>
                <a:moveTo>
                  <a:pt x="109" y="43"/>
                </a:moveTo>
                <a:cubicBezTo>
                  <a:pt x="109" y="43"/>
                  <a:pt x="109" y="43"/>
                  <a:pt x="109" y="43"/>
                </a:cubicBezTo>
                <a:cubicBezTo>
                  <a:pt x="109" y="44"/>
                  <a:pt x="109" y="44"/>
                  <a:pt x="109" y="44"/>
                </a:cubicBezTo>
                <a:cubicBezTo>
                  <a:pt x="83" y="59"/>
                  <a:pt x="83" y="59"/>
                  <a:pt x="83" y="59"/>
                </a:cubicBezTo>
                <a:cubicBezTo>
                  <a:pt x="57" y="44"/>
                  <a:pt x="57" y="44"/>
                  <a:pt x="57" y="44"/>
                </a:cubicBezTo>
                <a:cubicBezTo>
                  <a:pt x="57" y="43"/>
                  <a:pt x="57" y="43"/>
                  <a:pt x="57" y="43"/>
                </a:cubicBezTo>
                <a:cubicBezTo>
                  <a:pt x="83" y="28"/>
                  <a:pt x="83" y="28"/>
                  <a:pt x="83" y="28"/>
                </a:cubicBezTo>
                <a:cubicBezTo>
                  <a:pt x="109" y="43"/>
                  <a:pt x="109" y="43"/>
                  <a:pt x="109" y="43"/>
                </a:cubicBezTo>
                <a:close/>
                <a:moveTo>
                  <a:pt x="85" y="63"/>
                </a:moveTo>
                <a:cubicBezTo>
                  <a:pt x="85" y="63"/>
                  <a:pt x="85" y="63"/>
                  <a:pt x="85" y="63"/>
                </a:cubicBezTo>
                <a:cubicBezTo>
                  <a:pt x="112" y="48"/>
                  <a:pt x="112" y="48"/>
                  <a:pt x="112" y="48"/>
                </a:cubicBezTo>
                <a:cubicBezTo>
                  <a:pt x="112" y="78"/>
                  <a:pt x="112" y="78"/>
                  <a:pt x="112" y="78"/>
                </a:cubicBezTo>
                <a:cubicBezTo>
                  <a:pt x="85" y="93"/>
                  <a:pt x="85" y="93"/>
                  <a:pt x="85" y="93"/>
                </a:cubicBezTo>
                <a:cubicBezTo>
                  <a:pt x="85" y="63"/>
                  <a:pt x="85" y="63"/>
                  <a:pt x="85" y="63"/>
                </a:cubicBezTo>
                <a:close/>
                <a:moveTo>
                  <a:pt x="81" y="63"/>
                </a:moveTo>
                <a:cubicBezTo>
                  <a:pt x="81" y="63"/>
                  <a:pt x="81" y="63"/>
                  <a:pt x="81" y="63"/>
                </a:cubicBezTo>
                <a:cubicBezTo>
                  <a:pt x="81" y="93"/>
                  <a:pt x="81" y="93"/>
                  <a:pt x="81" y="93"/>
                </a:cubicBezTo>
                <a:cubicBezTo>
                  <a:pt x="54" y="78"/>
                  <a:pt x="54" y="78"/>
                  <a:pt x="54" y="78"/>
                </a:cubicBezTo>
                <a:cubicBezTo>
                  <a:pt x="54" y="48"/>
                  <a:pt x="54" y="48"/>
                  <a:pt x="54" y="48"/>
                </a:cubicBezTo>
                <a:cubicBezTo>
                  <a:pt x="81" y="63"/>
                  <a:pt x="81" y="63"/>
                  <a:pt x="81" y="63"/>
                </a:cubicBezTo>
                <a:close/>
              </a:path>
            </a:pathLst>
          </a:custGeom>
          <a:solidFill>
            <a:srgbClr val="FFFFFF"/>
          </a:solidFill>
          <a:ln>
            <a:noFill/>
          </a:ln>
        </p:spPr>
        <p:txBody>
          <a:bodyPr vert="horz" wrap="square" lIns="89630" tIns="44814" rIns="89630" bIns="44814" numCol="1" anchor="t" anchorCtr="0" compatLnSpc="1">
            <a:prstTxWarp prst="textNoShape">
              <a:avLst/>
            </a:prstTxWarp>
          </a:bodyPr>
          <a:lstStyle/>
          <a:p>
            <a:pPr defTabSz="914192">
              <a:defRPr/>
            </a:pPr>
            <a:endParaRPr lang="en-US" sz="1765" kern="0">
              <a:solidFill>
                <a:srgbClr val="505050"/>
              </a:solidFill>
            </a:endParaRPr>
          </a:p>
        </p:txBody>
      </p:sp>
    </p:spTree>
    <p:extLst>
      <p:ext uri="{BB962C8B-B14F-4D97-AF65-F5344CB8AC3E}">
        <p14:creationId xmlns:p14="http://schemas.microsoft.com/office/powerpoint/2010/main" val="2966466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98"/>
                                        </p:tgtEl>
                                        <p:attrNameLst>
                                          <p:attrName>style.visibility</p:attrName>
                                        </p:attrNameLst>
                                      </p:cBhvr>
                                      <p:to>
                                        <p:strVal val="visible"/>
                                      </p:to>
                                    </p:set>
                                    <p:animEffect transition="in" filter="wipe(down)">
                                      <p:cBhvr>
                                        <p:cTn id="11" dur="500"/>
                                        <p:tgtEl>
                                          <p:spTgt spid="98"/>
                                        </p:tgtEl>
                                      </p:cBhvr>
                                    </p:animEffect>
                                  </p:childTnLst>
                                </p:cTn>
                              </p:par>
                            </p:childTnLst>
                          </p:cTn>
                        </p:par>
                        <p:par>
                          <p:cTn id="12" fill="hold">
                            <p:stCondLst>
                              <p:cond delay="1000"/>
                            </p:stCondLst>
                            <p:childTnLst>
                              <p:par>
                                <p:cTn id="13" presetID="63" presetClass="path" presetSubtype="0" accel="50000" decel="50000" fill="hold" grpId="0" nodeType="afterEffect">
                                  <p:stCondLst>
                                    <p:cond delay="0"/>
                                  </p:stCondLst>
                                  <p:childTnLst>
                                    <p:animMotion origin="layout" path="M 1.875E-6 -4.81481E-6 L 0.09948 0.00463 " pathEditMode="relative" rAng="0" ptsTypes="AA">
                                      <p:cBhvr>
                                        <p:cTn id="14" dur="2000" fill="hold"/>
                                        <p:tgtEl>
                                          <p:spTgt spid="97"/>
                                        </p:tgtEl>
                                        <p:attrNameLst>
                                          <p:attrName>ppt_x</p:attrName>
                                          <p:attrName>ppt_y</p:attrName>
                                        </p:attrNameLst>
                                      </p:cBhvr>
                                      <p:rCtr x="4974" y="231"/>
                                    </p:animMotion>
                                  </p:childTnLst>
                                </p:cTn>
                              </p:par>
                            </p:childTnLst>
                          </p:cTn>
                        </p:par>
                        <p:par>
                          <p:cTn id="15" fill="hold">
                            <p:stCondLst>
                              <p:cond delay="3000"/>
                            </p:stCondLst>
                            <p:childTnLst>
                              <p:par>
                                <p:cTn id="16" presetID="63" presetClass="path" presetSubtype="0" accel="50000" decel="50000" fill="hold" grpId="0" nodeType="afterEffect">
                                  <p:stCondLst>
                                    <p:cond delay="0"/>
                                  </p:stCondLst>
                                  <p:childTnLst>
                                    <p:animMotion origin="layout" path="M -4.16667E-7 3.7037E-7 L 0.09844 0.00463 " pathEditMode="relative" rAng="0" ptsTypes="AA">
                                      <p:cBhvr>
                                        <p:cTn id="17" dur="2000" fill="hold"/>
                                        <p:tgtEl>
                                          <p:spTgt spid="96"/>
                                        </p:tgtEl>
                                        <p:attrNameLst>
                                          <p:attrName>ppt_x</p:attrName>
                                          <p:attrName>ppt_y</p:attrName>
                                        </p:attrNameLst>
                                      </p:cBhvr>
                                      <p:rCtr x="4922" y="231"/>
                                    </p:animMotion>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fade">
                                      <p:cBhvr>
                                        <p:cTn id="22" dur="500"/>
                                        <p:tgtEl>
                                          <p:spTgt spid="99"/>
                                        </p:tgtEl>
                                      </p:cBhvr>
                                    </p:animEffect>
                                  </p:childTnLst>
                                </p:cTn>
                              </p:par>
                            </p:childTnLst>
                          </p:cTn>
                        </p:par>
                        <p:par>
                          <p:cTn id="23" fill="hold">
                            <p:stCondLst>
                              <p:cond delay="500"/>
                            </p:stCondLst>
                            <p:childTnLst>
                              <p:par>
                                <p:cTn id="24" presetID="63" presetClass="path" presetSubtype="0" accel="50000" decel="50000" fill="hold" grpId="0" nodeType="afterEffect">
                                  <p:stCondLst>
                                    <p:cond delay="0"/>
                                  </p:stCondLst>
                                  <p:childTnLst>
                                    <p:animMotion origin="layout" path="M -1.66667E-6 -1.48148E-6 L 0.09948 0.00463 " pathEditMode="relative" rAng="0" ptsTypes="AA">
                                      <p:cBhvr>
                                        <p:cTn id="25" dur="2000" fill="hold"/>
                                        <p:tgtEl>
                                          <p:spTgt spid="105"/>
                                        </p:tgtEl>
                                        <p:attrNameLst>
                                          <p:attrName>ppt_x</p:attrName>
                                          <p:attrName>ppt_y</p:attrName>
                                        </p:attrNameLst>
                                      </p:cBhvr>
                                      <p:rCtr x="4974" y="231"/>
                                    </p:animMotion>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00"/>
                                        </p:tgtEl>
                                        <p:attrNameLst>
                                          <p:attrName>style.visibility</p:attrName>
                                        </p:attrNameLst>
                                      </p:cBhvr>
                                      <p:to>
                                        <p:strVal val="visible"/>
                                      </p:to>
                                    </p:set>
                                    <p:animEffect transition="in" filter="fade">
                                      <p:cBhvr>
                                        <p:cTn id="29" dur="500"/>
                                        <p:tgtEl>
                                          <p:spTgt spid="100"/>
                                        </p:tgtEl>
                                      </p:cBhvr>
                                    </p:animEffect>
                                  </p:childTnLst>
                                </p:cTn>
                              </p:par>
                            </p:childTnLst>
                          </p:cTn>
                        </p:par>
                        <p:par>
                          <p:cTn id="30" fill="hold">
                            <p:stCondLst>
                              <p:cond delay="3000"/>
                            </p:stCondLst>
                            <p:childTnLst>
                              <p:par>
                                <p:cTn id="31" presetID="63" presetClass="path" presetSubtype="0" accel="50000" decel="50000" fill="hold" grpId="0" nodeType="afterEffect">
                                  <p:stCondLst>
                                    <p:cond delay="0"/>
                                  </p:stCondLst>
                                  <p:childTnLst>
                                    <p:animMotion origin="layout" path="M 4.16667E-7 3.7037E-6 L 0.09948 0.00463 " pathEditMode="relative" rAng="0" ptsTypes="AA">
                                      <p:cBhvr>
                                        <p:cTn id="32" dur="2000" fill="hold"/>
                                        <p:tgtEl>
                                          <p:spTgt spid="106"/>
                                        </p:tgtEl>
                                        <p:attrNameLst>
                                          <p:attrName>ppt_x</p:attrName>
                                          <p:attrName>ppt_y</p:attrName>
                                        </p:attrNameLst>
                                      </p:cBhvr>
                                      <p:rCtr x="4974" y="231"/>
                                    </p:animMotion>
                                  </p:childTnLst>
                                </p:cTn>
                              </p:par>
                              <p:par>
                                <p:cTn id="33" presetID="63" presetClass="path" presetSubtype="0" accel="50000" decel="50000" fill="hold" grpId="0" nodeType="withEffect">
                                  <p:stCondLst>
                                    <p:cond delay="0"/>
                                  </p:stCondLst>
                                  <p:childTnLst>
                                    <p:animMotion origin="layout" path="M -1.66667E-6 -1.48148E-6 L 0.09948 0.00463 " pathEditMode="relative" rAng="0" ptsTypes="AA">
                                      <p:cBhvr>
                                        <p:cTn id="34" dur="2000" fill="hold"/>
                                        <p:tgtEl>
                                          <p:spTgt spid="107"/>
                                        </p:tgtEl>
                                        <p:attrNameLst>
                                          <p:attrName>ppt_x</p:attrName>
                                          <p:attrName>ppt_y</p:attrName>
                                        </p:attrNameLst>
                                      </p:cBhvr>
                                      <p:rCtr x="4974" y="231"/>
                                    </p:animMotion>
                                  </p:childTnLst>
                                </p:cTn>
                              </p:par>
                              <p:par>
                                <p:cTn id="35" presetID="63" presetClass="path" presetSubtype="0" accel="50000" decel="50000" fill="hold" grpId="0" nodeType="withEffect">
                                  <p:stCondLst>
                                    <p:cond delay="0"/>
                                  </p:stCondLst>
                                  <p:childTnLst>
                                    <p:animMotion origin="layout" path="M -1.875E-6 -2.96296E-6 L 0.09948 0.00463 " pathEditMode="relative" rAng="0" ptsTypes="AA">
                                      <p:cBhvr>
                                        <p:cTn id="36" dur="2000" fill="hold"/>
                                        <p:tgtEl>
                                          <p:spTgt spid="108"/>
                                        </p:tgtEl>
                                        <p:attrNameLst>
                                          <p:attrName>ppt_x</p:attrName>
                                          <p:attrName>ppt_y</p:attrName>
                                        </p:attrNameLst>
                                      </p:cBhvr>
                                      <p:rCtr x="4974" y="231"/>
                                    </p:animMotion>
                                  </p:childTnLst>
                                </p:cTn>
                              </p:par>
                            </p:childTnLst>
                          </p:cTn>
                        </p:par>
                        <p:par>
                          <p:cTn id="37" fill="hold">
                            <p:stCondLst>
                              <p:cond delay="5000"/>
                            </p:stCondLst>
                            <p:childTnLst>
                              <p:par>
                                <p:cTn id="38" presetID="10" presetClass="entr" presetSubtype="0" fill="hold" grpId="0" nodeType="afterEffect">
                                  <p:stCondLst>
                                    <p:cond delay="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500"/>
                                        <p:tgtEl>
                                          <p:spTgt spid="101"/>
                                        </p:tgtEl>
                                      </p:cBhvr>
                                    </p:animEffect>
                                  </p:childTnLst>
                                </p:cTn>
                              </p:par>
                            </p:childTnLst>
                          </p:cTn>
                        </p:par>
                        <p:par>
                          <p:cTn id="41" fill="hold">
                            <p:stCondLst>
                              <p:cond delay="5500"/>
                            </p:stCondLst>
                            <p:childTnLst>
                              <p:par>
                                <p:cTn id="42" presetID="63" presetClass="path" presetSubtype="0" accel="50000" decel="50000" fill="hold" grpId="0" nodeType="afterEffect">
                                  <p:stCondLst>
                                    <p:cond delay="0"/>
                                  </p:stCondLst>
                                  <p:childTnLst>
                                    <p:animMotion origin="layout" path="M -3.125E-6 2.96296E-6 L 0.09948 0.00463 " pathEditMode="relative" rAng="0" ptsTypes="AA">
                                      <p:cBhvr>
                                        <p:cTn id="43" dur="2000" fill="hold"/>
                                        <p:tgtEl>
                                          <p:spTgt spid="109"/>
                                        </p:tgtEl>
                                        <p:attrNameLst>
                                          <p:attrName>ppt_x</p:attrName>
                                          <p:attrName>ppt_y</p:attrName>
                                        </p:attrNameLst>
                                      </p:cBhvr>
                                      <p:rCtr x="4974" y="231"/>
                                    </p:animMotion>
                                  </p:childTnLst>
                                </p:cTn>
                              </p:par>
                            </p:childTnLst>
                          </p:cTn>
                        </p:par>
                        <p:par>
                          <p:cTn id="44" fill="hold">
                            <p:stCondLst>
                              <p:cond delay="7500"/>
                            </p:stCondLst>
                            <p:childTnLst>
                              <p:par>
                                <p:cTn id="45" presetID="63" presetClass="path" presetSubtype="0" accel="50000" decel="50000" fill="hold" grpId="0" nodeType="afterEffect">
                                  <p:stCondLst>
                                    <p:cond delay="0"/>
                                  </p:stCondLst>
                                  <p:childTnLst>
                                    <p:animMotion origin="layout" path="M 2.91667E-6 4.07407E-6 L 0.09948 0.00463 " pathEditMode="relative" rAng="0" ptsTypes="AA">
                                      <p:cBhvr>
                                        <p:cTn id="46" dur="2000" fill="hold"/>
                                        <p:tgtEl>
                                          <p:spTgt spid="110"/>
                                        </p:tgtEl>
                                        <p:attrNameLst>
                                          <p:attrName>ppt_x</p:attrName>
                                          <p:attrName>ppt_y</p:attrName>
                                        </p:attrNameLst>
                                      </p:cBhvr>
                                      <p:rCtr x="4974" y="231"/>
                                    </p:animMotion>
                                  </p:childTnLst>
                                </p:cTn>
                              </p:par>
                            </p:childTnLst>
                          </p:cTn>
                        </p:par>
                        <p:par>
                          <p:cTn id="47" fill="hold">
                            <p:stCondLst>
                              <p:cond delay="9500"/>
                            </p:stCondLst>
                            <p:childTnLst>
                              <p:par>
                                <p:cTn id="48" presetID="10" presetClass="entr" presetSubtype="0" fill="hold" grpId="0" nodeType="afterEffect">
                                  <p:stCondLst>
                                    <p:cond delay="0"/>
                                  </p:stCondLst>
                                  <p:childTnLst>
                                    <p:set>
                                      <p:cBhvr>
                                        <p:cTn id="49" dur="1" fill="hold">
                                          <p:stCondLst>
                                            <p:cond delay="0"/>
                                          </p:stCondLst>
                                        </p:cTn>
                                        <p:tgtEl>
                                          <p:spTgt spid="102"/>
                                        </p:tgtEl>
                                        <p:attrNameLst>
                                          <p:attrName>style.visibility</p:attrName>
                                        </p:attrNameLst>
                                      </p:cBhvr>
                                      <p:to>
                                        <p:strVal val="visible"/>
                                      </p:to>
                                    </p:set>
                                    <p:animEffect transition="in" filter="fade">
                                      <p:cBhvr>
                                        <p:cTn id="50" dur="500"/>
                                        <p:tgtEl>
                                          <p:spTgt spid="102"/>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03"/>
                                        </p:tgtEl>
                                        <p:attrNameLst>
                                          <p:attrName>style.visibility</p:attrName>
                                        </p:attrNameLst>
                                      </p:cBhvr>
                                      <p:to>
                                        <p:strVal val="visible"/>
                                      </p:to>
                                    </p:set>
                                    <p:animEffect transition="in" filter="fade">
                                      <p:cBhvr>
                                        <p:cTn id="55" dur="500"/>
                                        <p:tgtEl>
                                          <p:spTgt spid="103"/>
                                        </p:tgtEl>
                                      </p:cBhvr>
                                    </p:animEffect>
                                  </p:childTnLst>
                                </p:cTn>
                              </p:par>
                              <p:par>
                                <p:cTn id="56" presetID="10" presetClass="exit" presetSubtype="0" fill="hold" grpId="0" nodeType="withEffect">
                                  <p:stCondLst>
                                    <p:cond delay="0"/>
                                  </p:stCondLst>
                                  <p:childTnLst>
                                    <p:animEffect transition="out" filter="fade">
                                      <p:cBhvr>
                                        <p:cTn id="57" dur="500"/>
                                        <p:tgtEl>
                                          <p:spTgt spid="95"/>
                                        </p:tgtEl>
                                      </p:cBhvr>
                                    </p:animEffect>
                                    <p:set>
                                      <p:cBhvr>
                                        <p:cTn id="58" dur="1" fill="hold">
                                          <p:stCondLst>
                                            <p:cond delay="499"/>
                                          </p:stCondLst>
                                        </p:cTn>
                                        <p:tgtEl>
                                          <p:spTgt spid="95"/>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92"/>
                                        </p:tgtEl>
                                      </p:cBhvr>
                                    </p:animEffect>
                                    <p:set>
                                      <p:cBhvr>
                                        <p:cTn id="61" dur="1" fill="hold">
                                          <p:stCondLst>
                                            <p:cond delay="499"/>
                                          </p:stCondLst>
                                        </p:cTn>
                                        <p:tgtEl>
                                          <p:spTgt spid="92"/>
                                        </p:tgtEl>
                                        <p:attrNameLst>
                                          <p:attrName>style.visibility</p:attrName>
                                        </p:attrNameLst>
                                      </p:cBhvr>
                                      <p:to>
                                        <p:strVal val="hidden"/>
                                      </p:to>
                                    </p:set>
                                  </p:childTnLst>
                                </p:cTn>
                              </p:par>
                              <p:par>
                                <p:cTn id="62" presetID="10" presetClass="exit" presetSubtype="0" fill="hold" grpId="0" nodeType="withEffect">
                                  <p:stCondLst>
                                    <p:cond delay="0"/>
                                  </p:stCondLst>
                                  <p:childTnLst>
                                    <p:animEffect transition="out" filter="fade">
                                      <p:cBhvr>
                                        <p:cTn id="63" dur="500"/>
                                        <p:tgtEl>
                                          <p:spTgt spid="89"/>
                                        </p:tgtEl>
                                      </p:cBhvr>
                                    </p:animEffect>
                                    <p:set>
                                      <p:cBhvr>
                                        <p:cTn id="64" dur="1" fill="hold">
                                          <p:stCondLst>
                                            <p:cond delay="499"/>
                                          </p:stCondLst>
                                        </p:cTn>
                                        <p:tgtEl>
                                          <p:spTgt spid="89"/>
                                        </p:tgtEl>
                                        <p:attrNameLst>
                                          <p:attrName>style.visibility</p:attrName>
                                        </p:attrNameLst>
                                      </p:cBhvr>
                                      <p:to>
                                        <p:strVal val="hidden"/>
                                      </p:to>
                                    </p:set>
                                  </p:childTnLst>
                                </p:cTn>
                              </p:par>
                              <p:par>
                                <p:cTn id="65" presetID="10" presetClass="exit" presetSubtype="0" fill="hold" grpId="0" nodeType="withEffect">
                                  <p:stCondLst>
                                    <p:cond delay="0"/>
                                  </p:stCondLst>
                                  <p:childTnLst>
                                    <p:animEffect transition="out" filter="fade">
                                      <p:cBhvr>
                                        <p:cTn id="66" dur="500"/>
                                        <p:tgtEl>
                                          <p:spTgt spid="340"/>
                                        </p:tgtEl>
                                      </p:cBhvr>
                                    </p:animEffect>
                                    <p:set>
                                      <p:cBhvr>
                                        <p:cTn id="67" dur="1" fill="hold">
                                          <p:stCondLst>
                                            <p:cond delay="499"/>
                                          </p:stCondLst>
                                        </p:cTn>
                                        <p:tgtEl>
                                          <p:spTgt spid="3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340" grpId="0" animBg="1"/>
      <p:bldP spid="89" grpId="0" animBg="1"/>
      <p:bldP spid="92" grpId="0" animBg="1"/>
      <p:bldP spid="95" grpId="0" animBg="1"/>
      <p:bldP spid="98" grpId="0" animBg="1"/>
      <p:bldP spid="99" grpId="0" animBg="1"/>
      <p:bldP spid="100" grpId="0" animBg="1"/>
      <p:bldP spid="101" grpId="0" animBg="1"/>
      <p:bldP spid="102" grpId="0" animBg="1"/>
      <p:bldP spid="96" grpId="0" animBg="1"/>
      <p:bldP spid="97" grpId="0" animBg="1"/>
      <p:bldP spid="105" grpId="0" animBg="1"/>
      <p:bldP spid="106" grpId="0" animBg="1"/>
      <p:bldP spid="107" grpId="0" animBg="1"/>
      <p:bldP spid="108" grpId="0" animBg="1"/>
      <p:bldP spid="109" grpId="0" animBg="1"/>
      <p:bldP spid="1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0061938" y="2928736"/>
            <a:ext cx="280526" cy="271549"/>
          </a:xfrm>
          <a:prstGeom prst="rect">
            <a:avLst/>
          </a:prstGeom>
          <a:noFill/>
        </p:spPr>
        <p:txBody>
          <a:bodyPr wrap="none" lIns="0" tIns="0" rIns="0" bIns="0" rtlCol="0">
            <a:spAutoFit/>
          </a:bodyPr>
          <a:lstStyle/>
          <a:p>
            <a:pPr defTabSz="914016">
              <a:lnSpc>
                <a:spcPct val="90000"/>
              </a:lnSpc>
              <a:spcAft>
                <a:spcPts val="588"/>
              </a:spcAft>
            </a:pPr>
            <a:r>
              <a:rPr lang="en-US" sz="1961" b="1" dirty="0">
                <a:gradFill>
                  <a:gsLst>
                    <a:gs pos="2917">
                      <a:srgbClr val="00188F"/>
                    </a:gs>
                    <a:gs pos="30000">
                      <a:srgbClr val="00188F"/>
                    </a:gs>
                  </a:gsLst>
                  <a:lin ang="5400000" scaled="0"/>
                </a:gradFill>
                <a:latin typeface="Segoe UI"/>
              </a:rPr>
              <a:t>v6</a:t>
            </a:r>
          </a:p>
        </p:txBody>
      </p:sp>
      <p:sp>
        <p:nvSpPr>
          <p:cNvPr id="57" name="Freeform 5"/>
          <p:cNvSpPr>
            <a:spLocks noChangeAspect="1" noEditPoints="1"/>
          </p:cNvSpPr>
          <p:nvPr/>
        </p:nvSpPr>
        <p:spPr bwMode="auto">
          <a:xfrm>
            <a:off x="6982682" y="3788778"/>
            <a:ext cx="1100542" cy="849981"/>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645" name="Rectangle 644"/>
          <p:cNvSpPr/>
          <p:nvPr/>
        </p:nvSpPr>
        <p:spPr>
          <a:xfrm>
            <a:off x="171920" y="1210448"/>
            <a:ext cx="5959858" cy="4858289"/>
          </a:xfrm>
          <a:prstGeom prst="rect">
            <a:avLst/>
          </a:prstGeom>
          <a:noFill/>
          <a:ln w="12700" cap="flat" cmpd="sng" algn="ctr">
            <a:noFill/>
            <a:prstDash val="solid"/>
            <a:miter lim="800000"/>
          </a:ln>
          <a:effectLst/>
        </p:spPr>
        <p:txBody>
          <a:bodyPr lIns="179234" tIns="179234" rIns="179234" bIns="89617" rtlCol="0" anchor="t"/>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1" defTabSz="462117">
              <a:lnSpc>
                <a:spcPct val="90000"/>
              </a:lnSpc>
              <a:spcBef>
                <a:spcPts val="300"/>
              </a:spcBef>
              <a:spcAft>
                <a:spcPts val="600"/>
              </a:spcAft>
              <a:buClr>
                <a:srgbClr val="EFEFEF"/>
              </a:buClr>
            </a:pPr>
            <a:r>
              <a:rPr lang="en-US" sz="1961" b="1" dirty="0">
                <a:solidFill>
                  <a:srgbClr val="44546A"/>
                </a:solidFill>
                <a:latin typeface="Segoe UI"/>
                <a:cs typeface="Segoe UI" pitchFamily="34" charset="0"/>
              </a:rPr>
              <a:t>Compatibility mode: </a:t>
            </a:r>
            <a:r>
              <a:rPr lang="en-US" sz="1961" dirty="0">
                <a:solidFill>
                  <a:srgbClr val="44546A"/>
                </a:solidFill>
                <a:latin typeface="Segoe UI"/>
                <a:cs typeface="Segoe UI" pitchFamily="34" charset="0"/>
              </a:rPr>
              <a:t>When a VM is migrated to a Windows Server 2016 host, it will remain in Windows Server 2012 R2 compatibility mode.</a:t>
            </a:r>
          </a:p>
          <a:p>
            <a:pPr marL="0" lvl="1" defTabSz="462117">
              <a:lnSpc>
                <a:spcPct val="90000"/>
              </a:lnSpc>
              <a:spcBef>
                <a:spcPts val="300"/>
              </a:spcBef>
              <a:spcAft>
                <a:spcPts val="600"/>
              </a:spcAft>
              <a:buClr>
                <a:srgbClr val="EFEFEF"/>
              </a:buClr>
            </a:pPr>
            <a:r>
              <a:rPr lang="en-US" sz="1961" dirty="0">
                <a:solidFill>
                  <a:srgbClr val="44546A"/>
                </a:solidFill>
                <a:latin typeface="Segoe UI"/>
                <a:cs typeface="Segoe UI" pitchFamily="34" charset="0"/>
              </a:rPr>
              <a:t>Upgrading a VM is separate from upgrading host.</a:t>
            </a:r>
          </a:p>
          <a:p>
            <a:pPr marL="0" lvl="1" defTabSz="462117">
              <a:lnSpc>
                <a:spcPct val="90000"/>
              </a:lnSpc>
              <a:spcBef>
                <a:spcPts val="300"/>
              </a:spcBef>
              <a:spcAft>
                <a:spcPts val="600"/>
              </a:spcAft>
              <a:buClr>
                <a:srgbClr val="EFEFEF"/>
              </a:buClr>
            </a:pPr>
            <a:r>
              <a:rPr lang="en-US" sz="1961" dirty="0">
                <a:solidFill>
                  <a:srgbClr val="44546A"/>
                </a:solidFill>
                <a:latin typeface="Segoe UI"/>
                <a:cs typeface="Segoe UI" pitchFamily="34" charset="0"/>
              </a:rPr>
              <a:t>VMs can be moved back to earlier versions until they have been manually upgraded.</a:t>
            </a:r>
          </a:p>
          <a:p>
            <a:pPr defTabSz="896042"/>
            <a:r>
              <a:rPr lang="en-US" sz="1567" dirty="0">
                <a:solidFill>
                  <a:srgbClr val="0000FF"/>
                </a:solidFill>
                <a:latin typeface="Lucida Console" panose="020B0609040504020204" pitchFamily="49" charset="0"/>
              </a:rPr>
              <a:t>Update-</a:t>
            </a:r>
            <a:r>
              <a:rPr lang="en-US" sz="1567" dirty="0" err="1">
                <a:solidFill>
                  <a:srgbClr val="0000FF"/>
                </a:solidFill>
                <a:latin typeface="Lucida Console" panose="020B0609040504020204" pitchFamily="49" charset="0"/>
              </a:rPr>
              <a:t>VMVersion</a:t>
            </a:r>
            <a:r>
              <a:rPr lang="en-US" sz="1567" dirty="0">
                <a:solidFill>
                  <a:srgbClr val="0000FF"/>
                </a:solidFill>
                <a:latin typeface="Lucida Console" panose="020B0609040504020204" pitchFamily="49" charset="0"/>
              </a:rPr>
              <a:t> </a:t>
            </a:r>
            <a:r>
              <a:rPr lang="en-US" sz="1567" dirty="0" err="1">
                <a:solidFill>
                  <a:srgbClr val="0000FF"/>
                </a:solidFill>
                <a:latin typeface="Lucida Console" panose="020B0609040504020204" pitchFamily="49" charset="0"/>
              </a:rPr>
              <a:t>vmname</a:t>
            </a:r>
            <a:br>
              <a:rPr lang="en-US" sz="2353" dirty="0">
                <a:solidFill>
                  <a:srgbClr val="0000FF"/>
                </a:solidFill>
                <a:latin typeface="Lucida Console" panose="020B0609040504020204" pitchFamily="49" charset="0"/>
              </a:rPr>
            </a:br>
            <a:endParaRPr lang="en-US" sz="784" dirty="0">
              <a:gradFill>
                <a:gsLst>
                  <a:gs pos="19048">
                    <a:srgbClr val="505050"/>
                  </a:gs>
                  <a:gs pos="65000">
                    <a:srgbClr val="505050"/>
                  </a:gs>
                </a:gsLst>
                <a:lin ang="5400000" scaled="0"/>
              </a:gradFill>
              <a:latin typeface="Segoe UI"/>
              <a:cs typeface="Segoe UI" pitchFamily="34" charset="0"/>
            </a:endParaRPr>
          </a:p>
          <a:p>
            <a:pPr marL="0" lvl="1" defTabSz="462117">
              <a:lnSpc>
                <a:spcPct val="90000"/>
              </a:lnSpc>
              <a:spcBef>
                <a:spcPts val="300"/>
              </a:spcBef>
              <a:spcAft>
                <a:spcPts val="600"/>
              </a:spcAft>
              <a:buClr>
                <a:srgbClr val="EFEFEF"/>
              </a:buClr>
            </a:pPr>
            <a:r>
              <a:rPr lang="en-US" sz="1961" dirty="0">
                <a:solidFill>
                  <a:srgbClr val="44546A"/>
                </a:solidFill>
                <a:latin typeface="Segoe UI"/>
                <a:cs typeface="Segoe UI" pitchFamily="34" charset="0"/>
              </a:rPr>
              <a:t>Once upgraded, VMs can take advantage of new features of the underlying Hyper-V host.</a:t>
            </a:r>
          </a:p>
          <a:p>
            <a:pPr marL="0" lvl="1" defTabSz="462117">
              <a:lnSpc>
                <a:spcPct val="90000"/>
              </a:lnSpc>
              <a:spcBef>
                <a:spcPts val="300"/>
              </a:spcBef>
              <a:spcAft>
                <a:spcPts val="600"/>
              </a:spcAft>
              <a:buClr>
                <a:srgbClr val="EFEFEF"/>
              </a:buClr>
            </a:pPr>
            <a:r>
              <a:rPr lang="en-US" sz="1961" b="1" dirty="0">
                <a:solidFill>
                  <a:srgbClr val="44546A"/>
                </a:solidFill>
                <a:latin typeface="Segoe UI"/>
                <a:cs typeface="Segoe UI" pitchFamily="34" charset="0"/>
              </a:rPr>
              <a:t>Servicing model: </a:t>
            </a:r>
            <a:r>
              <a:rPr lang="en-US" sz="1961" dirty="0">
                <a:solidFill>
                  <a:srgbClr val="44546A"/>
                </a:solidFill>
                <a:latin typeface="Segoe UI"/>
                <a:cs typeface="Segoe UI" pitchFamily="34" charset="0"/>
              </a:rPr>
              <a:t>VM drivers (integration services) updated as necessary.</a:t>
            </a:r>
          </a:p>
          <a:p>
            <a:pPr marL="0" lvl="1" defTabSz="462117">
              <a:lnSpc>
                <a:spcPct val="90000"/>
              </a:lnSpc>
              <a:spcBef>
                <a:spcPts val="300"/>
              </a:spcBef>
              <a:spcAft>
                <a:spcPts val="600"/>
              </a:spcAft>
              <a:buClr>
                <a:srgbClr val="EFEFEF"/>
              </a:buClr>
            </a:pPr>
            <a:r>
              <a:rPr lang="en-US" sz="1961" dirty="0">
                <a:solidFill>
                  <a:srgbClr val="44546A"/>
                </a:solidFill>
                <a:latin typeface="Segoe UI"/>
                <a:cs typeface="Segoe UI" pitchFamily="34" charset="0"/>
              </a:rPr>
              <a:t>Updated VM drivers will be pushed directly to guest operating system via Windows Update.</a:t>
            </a:r>
          </a:p>
          <a:p>
            <a:pPr marL="0" lvl="1" defTabSz="462117">
              <a:lnSpc>
                <a:spcPct val="90000"/>
              </a:lnSpc>
              <a:spcBef>
                <a:spcPts val="300"/>
              </a:spcBef>
              <a:spcAft>
                <a:spcPts val="600"/>
              </a:spcAft>
              <a:buClr>
                <a:srgbClr val="EFEFEF"/>
              </a:buClr>
            </a:pPr>
            <a:endParaRPr lang="en-US" sz="1961" dirty="0">
              <a:gradFill>
                <a:gsLst>
                  <a:gs pos="19048">
                    <a:srgbClr val="505050"/>
                  </a:gs>
                  <a:gs pos="65000">
                    <a:srgbClr val="505050"/>
                  </a:gs>
                </a:gsLst>
                <a:lin ang="5400000" scaled="0"/>
              </a:gradFill>
              <a:latin typeface="Segoe UI"/>
              <a:cs typeface="Segoe UI" pitchFamily="34" charset="0"/>
            </a:endParaRPr>
          </a:p>
        </p:txBody>
      </p:sp>
      <p:sp>
        <p:nvSpPr>
          <p:cNvPr id="5" name="TextBox 4"/>
          <p:cNvSpPr txBox="1"/>
          <p:nvPr/>
        </p:nvSpPr>
        <p:spPr>
          <a:xfrm>
            <a:off x="6573827" y="4711974"/>
            <a:ext cx="2126952" cy="1037260"/>
          </a:xfrm>
          <a:prstGeom prst="rect">
            <a:avLst/>
          </a:prstGeom>
          <a:noFill/>
        </p:spPr>
        <p:txBody>
          <a:bodyPr wrap="none" lIns="179234" tIns="143387" rIns="179234" bIns="143387" rtlCol="0">
            <a:spAutoFit/>
          </a:bodyPr>
          <a:lstStyle/>
          <a:p>
            <a:pPr algn="ctr" defTabSz="914016">
              <a:lnSpc>
                <a:spcPct val="90000"/>
              </a:lnSpc>
              <a:spcAft>
                <a:spcPts val="588"/>
              </a:spcAft>
            </a:pPr>
            <a:r>
              <a:rPr lang="en-US" sz="1765" b="1" dirty="0">
                <a:gradFill>
                  <a:gsLst>
                    <a:gs pos="2917">
                      <a:srgbClr val="505050"/>
                    </a:gs>
                    <a:gs pos="30000">
                      <a:srgbClr val="505050"/>
                    </a:gs>
                  </a:gsLst>
                  <a:lin ang="5400000" scaled="0"/>
                </a:gradFill>
                <a:latin typeface="Segoe UI"/>
              </a:rPr>
              <a:t>Windows Server</a:t>
            </a:r>
            <a:br>
              <a:rPr lang="en-US" sz="1765" b="1" dirty="0">
                <a:gradFill>
                  <a:gsLst>
                    <a:gs pos="2917">
                      <a:srgbClr val="505050"/>
                    </a:gs>
                    <a:gs pos="30000">
                      <a:srgbClr val="505050"/>
                    </a:gs>
                  </a:gsLst>
                  <a:lin ang="5400000" scaled="0"/>
                </a:gradFill>
                <a:latin typeface="Segoe UI"/>
              </a:rPr>
            </a:br>
            <a:r>
              <a:rPr lang="en-US" sz="1765" b="1" dirty="0">
                <a:gradFill>
                  <a:gsLst>
                    <a:gs pos="2917">
                      <a:srgbClr val="505050"/>
                    </a:gs>
                    <a:gs pos="30000">
                      <a:srgbClr val="505050"/>
                    </a:gs>
                  </a:gsLst>
                  <a:lin ang="5400000" scaled="0"/>
                </a:gradFill>
                <a:latin typeface="Segoe UI"/>
              </a:rPr>
              <a:t>2012 R2</a:t>
            </a:r>
            <a:br>
              <a:rPr lang="en-US" sz="1765" b="1" dirty="0">
                <a:gradFill>
                  <a:gsLst>
                    <a:gs pos="2917">
                      <a:srgbClr val="505050"/>
                    </a:gs>
                    <a:gs pos="30000">
                      <a:srgbClr val="505050"/>
                    </a:gs>
                  </a:gsLst>
                  <a:lin ang="5400000" scaled="0"/>
                </a:gradFill>
                <a:latin typeface="Segoe UI"/>
              </a:rPr>
            </a:br>
            <a:r>
              <a:rPr lang="en-US" sz="1765" b="1" dirty="0">
                <a:gradFill>
                  <a:gsLst>
                    <a:gs pos="2917">
                      <a:srgbClr val="505050"/>
                    </a:gs>
                    <a:gs pos="30000">
                      <a:srgbClr val="505050"/>
                    </a:gs>
                  </a:gsLst>
                  <a:lin ang="5400000" scaled="0"/>
                </a:gradFill>
                <a:latin typeface="Segoe UI"/>
              </a:rPr>
              <a:t>Hyper-V</a:t>
            </a:r>
          </a:p>
        </p:txBody>
      </p:sp>
      <p:sp>
        <p:nvSpPr>
          <p:cNvPr id="18" name="TextBox 17"/>
          <p:cNvSpPr txBox="1"/>
          <p:nvPr/>
        </p:nvSpPr>
        <p:spPr>
          <a:xfrm>
            <a:off x="9527162" y="4716917"/>
            <a:ext cx="2090454" cy="1022852"/>
          </a:xfrm>
          <a:prstGeom prst="rect">
            <a:avLst/>
          </a:prstGeom>
          <a:noFill/>
        </p:spPr>
        <p:txBody>
          <a:bodyPr wrap="none" lIns="179234" tIns="143387" rIns="179234" bIns="143387" rtlCol="0">
            <a:spAutoFit/>
          </a:bodyPr>
          <a:lstStyle/>
          <a:p>
            <a:pPr algn="ctr" defTabSz="914016">
              <a:lnSpc>
                <a:spcPct val="90000"/>
              </a:lnSpc>
              <a:spcAft>
                <a:spcPts val="588"/>
              </a:spcAft>
            </a:pPr>
            <a:r>
              <a:rPr lang="en-US" sz="1765" b="1" dirty="0">
                <a:gradFill>
                  <a:gsLst>
                    <a:gs pos="2917">
                      <a:srgbClr val="505050"/>
                    </a:gs>
                    <a:gs pos="30000">
                      <a:srgbClr val="505050"/>
                    </a:gs>
                  </a:gsLst>
                  <a:lin ang="5400000" scaled="0"/>
                </a:gradFill>
                <a:latin typeface="Segoe UI"/>
              </a:rPr>
              <a:t>Windows Server</a:t>
            </a:r>
            <a:br>
              <a:rPr lang="en-US" sz="1765" b="1" dirty="0">
                <a:gradFill>
                  <a:gsLst>
                    <a:gs pos="2917">
                      <a:srgbClr val="505050"/>
                    </a:gs>
                    <a:gs pos="30000">
                      <a:srgbClr val="505050"/>
                    </a:gs>
                  </a:gsLst>
                  <a:lin ang="5400000" scaled="0"/>
                </a:gradFill>
                <a:latin typeface="Segoe UI"/>
              </a:rPr>
            </a:br>
            <a:r>
              <a:rPr lang="en-US" sz="1765" b="1" dirty="0">
                <a:gradFill>
                  <a:gsLst>
                    <a:gs pos="2917">
                      <a:srgbClr val="505050"/>
                    </a:gs>
                    <a:gs pos="30000">
                      <a:srgbClr val="505050"/>
                    </a:gs>
                  </a:gsLst>
                  <a:lin ang="5400000" scaled="0"/>
                </a:gradFill>
                <a:latin typeface="Segoe UI"/>
              </a:rPr>
              <a:t>2016</a:t>
            </a:r>
            <a:br>
              <a:rPr lang="en-US" sz="1765" b="1" dirty="0">
                <a:gradFill>
                  <a:gsLst>
                    <a:gs pos="2917">
                      <a:srgbClr val="505050"/>
                    </a:gs>
                    <a:gs pos="30000">
                      <a:srgbClr val="505050"/>
                    </a:gs>
                  </a:gsLst>
                  <a:lin ang="5400000" scaled="0"/>
                </a:gradFill>
                <a:latin typeface="Segoe UI"/>
              </a:rPr>
            </a:br>
            <a:r>
              <a:rPr lang="en-US" sz="1765" b="1" dirty="0">
                <a:gradFill>
                  <a:gsLst>
                    <a:gs pos="2917">
                      <a:srgbClr val="505050"/>
                    </a:gs>
                    <a:gs pos="30000">
                      <a:srgbClr val="505050"/>
                    </a:gs>
                  </a:gsLst>
                  <a:lin ang="5400000" scaled="0"/>
                </a:gradFill>
                <a:latin typeface="Segoe UI"/>
              </a:rPr>
              <a:t>Hyper-V</a:t>
            </a:r>
          </a:p>
        </p:txBody>
      </p:sp>
      <p:sp>
        <p:nvSpPr>
          <p:cNvPr id="47" name="TextBox 46"/>
          <p:cNvSpPr txBox="1"/>
          <p:nvPr/>
        </p:nvSpPr>
        <p:spPr>
          <a:xfrm>
            <a:off x="7188826" y="1528444"/>
            <a:ext cx="3830204" cy="1037260"/>
          </a:xfrm>
          <a:prstGeom prst="rect">
            <a:avLst/>
          </a:prstGeom>
          <a:solidFill>
            <a:schemeClr val="bg1"/>
          </a:solidFill>
        </p:spPr>
        <p:txBody>
          <a:bodyPr wrap="none" lIns="179234" tIns="143387" rIns="179234" bIns="143387" rtlCol="0">
            <a:spAutoFit/>
          </a:bodyPr>
          <a:lstStyle/>
          <a:p>
            <a:pPr algn="ctr" defTabSz="914016">
              <a:lnSpc>
                <a:spcPct val="90000"/>
              </a:lnSpc>
              <a:spcAft>
                <a:spcPts val="588"/>
              </a:spcAft>
            </a:pPr>
            <a:r>
              <a:rPr lang="en-US" sz="1765" dirty="0">
                <a:gradFill>
                  <a:gsLst>
                    <a:gs pos="2917">
                      <a:srgbClr val="505050"/>
                    </a:gs>
                    <a:gs pos="30000">
                      <a:srgbClr val="505050"/>
                    </a:gs>
                  </a:gsLst>
                  <a:lin ang="5400000" scaled="0"/>
                </a:gradFill>
                <a:latin typeface="Segoe UI"/>
              </a:rPr>
              <a:t>Windows Server Technical Preview</a:t>
            </a:r>
            <a:br>
              <a:rPr lang="en-US" sz="1765" dirty="0">
                <a:gradFill>
                  <a:gsLst>
                    <a:gs pos="2917">
                      <a:srgbClr val="505050"/>
                    </a:gs>
                    <a:gs pos="30000">
                      <a:srgbClr val="505050"/>
                    </a:gs>
                  </a:gsLst>
                  <a:lin ang="5400000" scaled="0"/>
                </a:gradFill>
                <a:latin typeface="Segoe UI"/>
              </a:rPr>
            </a:br>
            <a:r>
              <a:rPr lang="en-US" sz="1765" dirty="0">
                <a:gradFill>
                  <a:gsLst>
                    <a:gs pos="2917">
                      <a:srgbClr val="505050"/>
                    </a:gs>
                    <a:gs pos="30000">
                      <a:srgbClr val="505050"/>
                    </a:gs>
                  </a:gsLst>
                  <a:lin ang="5400000" scaled="0"/>
                </a:gradFill>
                <a:latin typeface="Segoe UI"/>
              </a:rPr>
              <a:t>supports previous version VMs</a:t>
            </a:r>
            <a:br>
              <a:rPr lang="en-US" sz="1765" dirty="0">
                <a:gradFill>
                  <a:gsLst>
                    <a:gs pos="2917">
                      <a:srgbClr val="505050"/>
                    </a:gs>
                    <a:gs pos="30000">
                      <a:srgbClr val="505050"/>
                    </a:gs>
                  </a:gsLst>
                  <a:lin ang="5400000" scaled="0"/>
                </a:gradFill>
                <a:latin typeface="Segoe UI"/>
              </a:rPr>
            </a:br>
            <a:r>
              <a:rPr lang="en-US" sz="1765" dirty="0">
                <a:gradFill>
                  <a:gsLst>
                    <a:gs pos="2917">
                      <a:srgbClr val="505050"/>
                    </a:gs>
                    <a:gs pos="30000">
                      <a:srgbClr val="505050"/>
                    </a:gs>
                  </a:gsLst>
                  <a:lin ang="5400000" scaled="0"/>
                </a:gradFill>
                <a:latin typeface="Segoe UI"/>
              </a:rPr>
              <a:t>in compatibility mode</a:t>
            </a:r>
          </a:p>
        </p:txBody>
      </p:sp>
      <p:sp>
        <p:nvSpPr>
          <p:cNvPr id="58" name="TextBox 57"/>
          <p:cNvSpPr txBox="1"/>
          <p:nvPr/>
        </p:nvSpPr>
        <p:spPr>
          <a:xfrm>
            <a:off x="6490977" y="1528444"/>
            <a:ext cx="5325958" cy="1037260"/>
          </a:xfrm>
          <a:prstGeom prst="rect">
            <a:avLst/>
          </a:prstGeom>
          <a:solidFill>
            <a:schemeClr val="bg1"/>
          </a:solidFill>
        </p:spPr>
        <p:txBody>
          <a:bodyPr wrap="none" lIns="179234" tIns="143387" rIns="179234" bIns="143387" rtlCol="0">
            <a:spAutoFit/>
          </a:bodyPr>
          <a:lstStyle/>
          <a:p>
            <a:pPr algn="ctr" defTabSz="914016">
              <a:lnSpc>
                <a:spcPct val="90000"/>
              </a:lnSpc>
              <a:spcAft>
                <a:spcPts val="588"/>
              </a:spcAft>
            </a:pPr>
            <a:r>
              <a:rPr lang="en-US" sz="1765" dirty="0">
                <a:gradFill>
                  <a:gsLst>
                    <a:gs pos="2917">
                      <a:srgbClr val="505050"/>
                    </a:gs>
                    <a:gs pos="30000">
                      <a:srgbClr val="505050"/>
                    </a:gs>
                  </a:gsLst>
                  <a:lin ang="5400000" scaled="0"/>
                </a:gradFill>
                <a:latin typeface="Segoe UI"/>
              </a:rPr>
              <a:t>By running </a:t>
            </a:r>
            <a:r>
              <a:rPr lang="en-US" sz="1567" dirty="0">
                <a:solidFill>
                  <a:srgbClr val="0000FF"/>
                </a:solidFill>
                <a:latin typeface="Lucida Console" panose="020B0609040504020204" pitchFamily="49" charset="0"/>
              </a:rPr>
              <a:t>Update-</a:t>
            </a:r>
            <a:r>
              <a:rPr lang="en-US" sz="1567" dirty="0" err="1">
                <a:solidFill>
                  <a:srgbClr val="0000FF"/>
                </a:solidFill>
                <a:latin typeface="Lucida Console" panose="020B0609040504020204" pitchFamily="49" charset="0"/>
              </a:rPr>
              <a:t>VMVersion</a:t>
            </a:r>
            <a:r>
              <a:rPr lang="en-US" sz="1765" dirty="0">
                <a:gradFill>
                  <a:gsLst>
                    <a:gs pos="2917">
                      <a:srgbClr val="505050"/>
                    </a:gs>
                    <a:gs pos="30000">
                      <a:srgbClr val="505050"/>
                    </a:gs>
                  </a:gsLst>
                  <a:lin ang="5400000" scaled="0"/>
                </a:gradFill>
                <a:latin typeface="Segoe UI"/>
              </a:rPr>
              <a:t>,</a:t>
            </a:r>
            <a:br>
              <a:rPr lang="en-US" sz="1765" dirty="0">
                <a:gradFill>
                  <a:gsLst>
                    <a:gs pos="2917">
                      <a:srgbClr val="505050"/>
                    </a:gs>
                    <a:gs pos="30000">
                      <a:srgbClr val="505050"/>
                    </a:gs>
                  </a:gsLst>
                  <a:lin ang="5400000" scaled="0"/>
                </a:gradFill>
                <a:latin typeface="Segoe UI"/>
              </a:rPr>
            </a:br>
            <a:r>
              <a:rPr lang="en-US" sz="1765" dirty="0">
                <a:gradFill>
                  <a:gsLst>
                    <a:gs pos="2917">
                      <a:srgbClr val="505050"/>
                    </a:gs>
                    <a:gs pos="30000">
                      <a:srgbClr val="505050"/>
                    </a:gs>
                  </a:gsLst>
                  <a:lin ang="5400000" scaled="0"/>
                </a:gradFill>
                <a:latin typeface="Segoe UI"/>
              </a:rPr>
              <a:t>VM will be upgraded to newest hardware version</a:t>
            </a:r>
            <a:br>
              <a:rPr lang="en-US" sz="1765" dirty="0">
                <a:gradFill>
                  <a:gsLst>
                    <a:gs pos="2917">
                      <a:srgbClr val="505050"/>
                    </a:gs>
                    <a:gs pos="30000">
                      <a:srgbClr val="505050"/>
                    </a:gs>
                  </a:gsLst>
                  <a:lin ang="5400000" scaled="0"/>
                </a:gradFill>
                <a:latin typeface="Segoe UI"/>
              </a:rPr>
            </a:br>
            <a:r>
              <a:rPr lang="en-US" sz="1765" dirty="0">
                <a:gradFill>
                  <a:gsLst>
                    <a:gs pos="2917">
                      <a:srgbClr val="505050"/>
                    </a:gs>
                    <a:gs pos="30000">
                      <a:srgbClr val="505050"/>
                    </a:gs>
                  </a:gsLst>
                  <a:lin ang="5400000" scaled="0"/>
                </a:gradFill>
                <a:latin typeface="Segoe UI"/>
              </a:rPr>
              <a:t>and can use the new Hyper-V features</a:t>
            </a:r>
          </a:p>
        </p:txBody>
      </p:sp>
      <p:grpSp>
        <p:nvGrpSpPr>
          <p:cNvPr id="7" name="Group 6"/>
          <p:cNvGrpSpPr/>
          <p:nvPr/>
        </p:nvGrpSpPr>
        <p:grpSpPr>
          <a:xfrm>
            <a:off x="6336725" y="2963264"/>
            <a:ext cx="535598" cy="711931"/>
            <a:chOff x="6461795" y="4284424"/>
            <a:chExt cx="480633" cy="638870"/>
          </a:xfrm>
        </p:grpSpPr>
        <p:grpSp>
          <p:nvGrpSpPr>
            <p:cNvPr id="59" name="Group 58"/>
            <p:cNvGrpSpPr/>
            <p:nvPr/>
          </p:nvGrpSpPr>
          <p:grpSpPr>
            <a:xfrm>
              <a:off x="6461795" y="4484377"/>
              <a:ext cx="480633" cy="438917"/>
              <a:chOff x="7225183" y="4826255"/>
              <a:chExt cx="420688" cy="384175"/>
            </a:xfrm>
          </p:grpSpPr>
          <p:sp>
            <p:nvSpPr>
              <p:cNvPr id="60" name="Rectangle 59"/>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61" name="Group 60"/>
              <p:cNvGrpSpPr/>
              <p:nvPr/>
            </p:nvGrpSpPr>
            <p:grpSpPr>
              <a:xfrm>
                <a:off x="7225183" y="4826255"/>
                <a:ext cx="420688" cy="384175"/>
                <a:chOff x="7225183" y="4826255"/>
                <a:chExt cx="420688" cy="384175"/>
              </a:xfrm>
              <a:solidFill>
                <a:schemeClr val="accent4"/>
              </a:solidFill>
            </p:grpSpPr>
            <p:sp>
              <p:nvSpPr>
                <p:cNvPr id="62"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63"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64"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65"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66" name="Text To Outline"/>
            <p:cNvSpPr/>
            <p:nvPr/>
          </p:nvSpPr>
          <p:spPr bwMode="auto">
            <a:xfrm>
              <a:off x="6578791" y="4284424"/>
              <a:ext cx="236922" cy="161395"/>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gradFill flip="none" rotWithShape="1">
              <a:gsLst>
                <a:gs pos="2917">
                  <a:srgbClr val="00188F"/>
                </a:gs>
                <a:gs pos="30000">
                  <a:srgbClr val="00188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95" name="Group 94"/>
          <p:cNvGrpSpPr/>
          <p:nvPr/>
        </p:nvGrpSpPr>
        <p:grpSpPr>
          <a:xfrm>
            <a:off x="6934172" y="2963264"/>
            <a:ext cx="535598" cy="711931"/>
            <a:chOff x="6461795" y="4284424"/>
            <a:chExt cx="480633" cy="638870"/>
          </a:xfrm>
        </p:grpSpPr>
        <p:grpSp>
          <p:nvGrpSpPr>
            <p:cNvPr id="96" name="Group 95"/>
            <p:cNvGrpSpPr/>
            <p:nvPr/>
          </p:nvGrpSpPr>
          <p:grpSpPr>
            <a:xfrm>
              <a:off x="6461795" y="4484377"/>
              <a:ext cx="480633" cy="438917"/>
              <a:chOff x="7225183" y="4826255"/>
              <a:chExt cx="420688" cy="384175"/>
            </a:xfrm>
          </p:grpSpPr>
          <p:sp>
            <p:nvSpPr>
              <p:cNvPr id="98" name="Rectangle 97"/>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99" name="Group 98"/>
              <p:cNvGrpSpPr/>
              <p:nvPr/>
            </p:nvGrpSpPr>
            <p:grpSpPr>
              <a:xfrm>
                <a:off x="7225183" y="4826255"/>
                <a:ext cx="420688" cy="384175"/>
                <a:chOff x="7225183" y="4826255"/>
                <a:chExt cx="420688" cy="384175"/>
              </a:xfrm>
              <a:solidFill>
                <a:schemeClr val="accent4"/>
              </a:solidFill>
            </p:grpSpPr>
            <p:sp>
              <p:nvSpPr>
                <p:cNvPr id="100"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01"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02"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03"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97" name="Text To Outline"/>
            <p:cNvSpPr/>
            <p:nvPr/>
          </p:nvSpPr>
          <p:spPr bwMode="auto">
            <a:xfrm>
              <a:off x="6578791" y="4284424"/>
              <a:ext cx="236922" cy="161395"/>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gradFill flip="none" rotWithShape="1">
              <a:gsLst>
                <a:gs pos="2917">
                  <a:srgbClr val="00188F"/>
                </a:gs>
                <a:gs pos="30000">
                  <a:srgbClr val="00188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04" name="Group 103"/>
          <p:cNvGrpSpPr/>
          <p:nvPr/>
        </p:nvGrpSpPr>
        <p:grpSpPr>
          <a:xfrm>
            <a:off x="7531620" y="2963264"/>
            <a:ext cx="535598" cy="711931"/>
            <a:chOff x="6461795" y="4284424"/>
            <a:chExt cx="480633" cy="638870"/>
          </a:xfrm>
        </p:grpSpPr>
        <p:grpSp>
          <p:nvGrpSpPr>
            <p:cNvPr id="105" name="Group 104"/>
            <p:cNvGrpSpPr/>
            <p:nvPr/>
          </p:nvGrpSpPr>
          <p:grpSpPr>
            <a:xfrm>
              <a:off x="6461795" y="4484377"/>
              <a:ext cx="480633" cy="438917"/>
              <a:chOff x="7225183" y="4826255"/>
              <a:chExt cx="420688" cy="384175"/>
            </a:xfrm>
          </p:grpSpPr>
          <p:sp>
            <p:nvSpPr>
              <p:cNvPr id="107" name="Rectangle 106"/>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08" name="Group 107"/>
              <p:cNvGrpSpPr/>
              <p:nvPr/>
            </p:nvGrpSpPr>
            <p:grpSpPr>
              <a:xfrm>
                <a:off x="7225183" y="4826255"/>
                <a:ext cx="420688" cy="384175"/>
                <a:chOff x="7225183" y="4826255"/>
                <a:chExt cx="420688" cy="384175"/>
              </a:xfrm>
              <a:solidFill>
                <a:schemeClr val="accent4"/>
              </a:solidFill>
            </p:grpSpPr>
            <p:sp>
              <p:nvSpPr>
                <p:cNvPr id="109"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10"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11"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12"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106" name="Text To Outline"/>
            <p:cNvSpPr/>
            <p:nvPr/>
          </p:nvSpPr>
          <p:spPr bwMode="auto">
            <a:xfrm>
              <a:off x="6578791" y="4284424"/>
              <a:ext cx="236922" cy="161395"/>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gradFill flip="none" rotWithShape="1">
              <a:gsLst>
                <a:gs pos="2917">
                  <a:srgbClr val="00188F"/>
                </a:gs>
                <a:gs pos="30000">
                  <a:srgbClr val="00188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13" name="Group 112"/>
          <p:cNvGrpSpPr/>
          <p:nvPr/>
        </p:nvGrpSpPr>
        <p:grpSpPr>
          <a:xfrm>
            <a:off x="8129066" y="2963264"/>
            <a:ext cx="535598" cy="711931"/>
            <a:chOff x="6461795" y="4284424"/>
            <a:chExt cx="480633" cy="638870"/>
          </a:xfrm>
        </p:grpSpPr>
        <p:grpSp>
          <p:nvGrpSpPr>
            <p:cNvPr id="114" name="Group 113"/>
            <p:cNvGrpSpPr/>
            <p:nvPr/>
          </p:nvGrpSpPr>
          <p:grpSpPr>
            <a:xfrm>
              <a:off x="6461795" y="4484377"/>
              <a:ext cx="480633" cy="438917"/>
              <a:chOff x="7225183" y="4826255"/>
              <a:chExt cx="420688" cy="384175"/>
            </a:xfrm>
          </p:grpSpPr>
          <p:sp>
            <p:nvSpPr>
              <p:cNvPr id="116" name="Rectangle 115"/>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7" name="Group 116"/>
              <p:cNvGrpSpPr/>
              <p:nvPr/>
            </p:nvGrpSpPr>
            <p:grpSpPr>
              <a:xfrm>
                <a:off x="7225183" y="4826255"/>
                <a:ext cx="420688" cy="384175"/>
                <a:chOff x="7225183" y="4826255"/>
                <a:chExt cx="420688" cy="384175"/>
              </a:xfrm>
              <a:solidFill>
                <a:schemeClr val="accent4"/>
              </a:solidFill>
            </p:grpSpPr>
            <p:sp>
              <p:nvSpPr>
                <p:cNvPr id="118"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19"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20"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21"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115" name="Text To Outline"/>
            <p:cNvSpPr/>
            <p:nvPr/>
          </p:nvSpPr>
          <p:spPr bwMode="auto">
            <a:xfrm>
              <a:off x="6578791" y="4284424"/>
              <a:ext cx="236922" cy="161395"/>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gradFill flip="none" rotWithShape="1">
              <a:gsLst>
                <a:gs pos="2917">
                  <a:srgbClr val="00188F"/>
                </a:gs>
                <a:gs pos="30000">
                  <a:srgbClr val="00188F"/>
                </a:gs>
              </a:gsLst>
              <a:lin ang="54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nvGrpSpPr>
          <p:cNvPr id="124" name="Group 123"/>
          <p:cNvGrpSpPr/>
          <p:nvPr/>
        </p:nvGrpSpPr>
        <p:grpSpPr>
          <a:xfrm>
            <a:off x="9334363" y="3186082"/>
            <a:ext cx="535598" cy="489112"/>
            <a:chOff x="7225183" y="4826255"/>
            <a:chExt cx="420688" cy="384175"/>
          </a:xfrm>
        </p:grpSpPr>
        <p:sp>
          <p:nvSpPr>
            <p:cNvPr id="126" name="Rectangle 125"/>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27" name="Group 126"/>
            <p:cNvGrpSpPr/>
            <p:nvPr/>
          </p:nvGrpSpPr>
          <p:grpSpPr>
            <a:xfrm>
              <a:off x="7225183" y="4826255"/>
              <a:ext cx="420688" cy="384175"/>
              <a:chOff x="7225183" y="4826255"/>
              <a:chExt cx="420688" cy="384175"/>
            </a:xfrm>
            <a:solidFill>
              <a:schemeClr val="accent4"/>
            </a:solidFill>
          </p:grpSpPr>
          <p:sp>
            <p:nvSpPr>
              <p:cNvPr id="128"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29"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30"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31"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grpSp>
        <p:nvGrpSpPr>
          <p:cNvPr id="133" name="Group 132"/>
          <p:cNvGrpSpPr/>
          <p:nvPr/>
        </p:nvGrpSpPr>
        <p:grpSpPr>
          <a:xfrm>
            <a:off x="9931809" y="3186082"/>
            <a:ext cx="535598" cy="489112"/>
            <a:chOff x="7225183" y="4826255"/>
            <a:chExt cx="420688" cy="384175"/>
          </a:xfrm>
        </p:grpSpPr>
        <p:sp>
          <p:nvSpPr>
            <p:cNvPr id="135" name="Rectangle 134"/>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36" name="Group 135"/>
            <p:cNvGrpSpPr/>
            <p:nvPr/>
          </p:nvGrpSpPr>
          <p:grpSpPr>
            <a:xfrm>
              <a:off x="7225183" y="4826255"/>
              <a:ext cx="420688" cy="384175"/>
              <a:chOff x="7225183" y="4826255"/>
              <a:chExt cx="420688" cy="384175"/>
            </a:xfrm>
            <a:solidFill>
              <a:schemeClr val="accent4"/>
            </a:solidFill>
          </p:grpSpPr>
          <p:sp>
            <p:nvSpPr>
              <p:cNvPr id="137"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38"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39"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40"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grpSp>
        <p:nvGrpSpPr>
          <p:cNvPr id="142" name="Group 141"/>
          <p:cNvGrpSpPr/>
          <p:nvPr/>
        </p:nvGrpSpPr>
        <p:grpSpPr>
          <a:xfrm>
            <a:off x="10529257" y="3186082"/>
            <a:ext cx="535598" cy="489112"/>
            <a:chOff x="7225183" y="4826255"/>
            <a:chExt cx="420688" cy="384175"/>
          </a:xfrm>
        </p:grpSpPr>
        <p:sp>
          <p:nvSpPr>
            <p:cNvPr id="144" name="Rectangle 143"/>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45" name="Group 144"/>
            <p:cNvGrpSpPr/>
            <p:nvPr/>
          </p:nvGrpSpPr>
          <p:grpSpPr>
            <a:xfrm>
              <a:off x="7225183" y="4826255"/>
              <a:ext cx="420688" cy="384175"/>
              <a:chOff x="7225183" y="4826255"/>
              <a:chExt cx="420688" cy="384175"/>
            </a:xfrm>
            <a:solidFill>
              <a:schemeClr val="accent4"/>
            </a:solidFill>
          </p:grpSpPr>
          <p:sp>
            <p:nvSpPr>
              <p:cNvPr id="146"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47"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48"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49"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143" name="Text To Outline"/>
          <p:cNvSpPr/>
          <p:nvPr/>
        </p:nvSpPr>
        <p:spPr bwMode="auto">
          <a:xfrm>
            <a:off x="10659634" y="2963264"/>
            <a:ext cx="264016" cy="179853"/>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51" name="Group 150"/>
          <p:cNvGrpSpPr/>
          <p:nvPr/>
        </p:nvGrpSpPr>
        <p:grpSpPr>
          <a:xfrm>
            <a:off x="11126703" y="3186082"/>
            <a:ext cx="535598" cy="489112"/>
            <a:chOff x="7225183" y="4826255"/>
            <a:chExt cx="420688" cy="384175"/>
          </a:xfrm>
        </p:grpSpPr>
        <p:sp>
          <p:nvSpPr>
            <p:cNvPr id="153" name="Rectangle 152"/>
            <p:cNvSpPr/>
            <p:nvPr/>
          </p:nvSpPr>
          <p:spPr bwMode="auto">
            <a:xfrm>
              <a:off x="7255669" y="4857750"/>
              <a:ext cx="364331" cy="24765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54" name="Group 153"/>
            <p:cNvGrpSpPr/>
            <p:nvPr/>
          </p:nvGrpSpPr>
          <p:grpSpPr>
            <a:xfrm>
              <a:off x="7225183" y="4826255"/>
              <a:ext cx="420688" cy="384175"/>
              <a:chOff x="7225183" y="4826255"/>
              <a:chExt cx="420688" cy="384175"/>
            </a:xfrm>
            <a:solidFill>
              <a:schemeClr val="accent4"/>
            </a:solidFill>
          </p:grpSpPr>
          <p:sp>
            <p:nvSpPr>
              <p:cNvPr id="155" name="Freeform 5"/>
              <p:cNvSpPr>
                <a:spLocks noEditPoints="1"/>
              </p:cNvSpPr>
              <p:nvPr/>
            </p:nvSpPr>
            <p:spPr bwMode="auto">
              <a:xfrm>
                <a:off x="7225183" y="4826255"/>
                <a:ext cx="420688" cy="384175"/>
              </a:xfrm>
              <a:custGeom>
                <a:avLst/>
                <a:gdLst>
                  <a:gd name="T0" fmla="*/ 563 w 599"/>
                  <a:gd name="T1" fmla="*/ 0 h 553"/>
                  <a:gd name="T2" fmla="*/ 33 w 599"/>
                  <a:gd name="T3" fmla="*/ 0 h 553"/>
                  <a:gd name="T4" fmla="*/ 0 w 599"/>
                  <a:gd name="T5" fmla="*/ 34 h 553"/>
                  <a:gd name="T6" fmla="*/ 0 w 599"/>
                  <a:gd name="T7" fmla="*/ 404 h 553"/>
                  <a:gd name="T8" fmla="*/ 33 w 599"/>
                  <a:gd name="T9" fmla="*/ 438 h 553"/>
                  <a:gd name="T10" fmla="*/ 214 w 599"/>
                  <a:gd name="T11" fmla="*/ 438 h 553"/>
                  <a:gd name="T12" fmla="*/ 93 w 599"/>
                  <a:gd name="T13" fmla="*/ 517 h 553"/>
                  <a:gd name="T14" fmla="*/ 93 w 599"/>
                  <a:gd name="T15" fmla="*/ 553 h 553"/>
                  <a:gd name="T16" fmla="*/ 484 w 599"/>
                  <a:gd name="T17" fmla="*/ 553 h 553"/>
                  <a:gd name="T18" fmla="*/ 484 w 599"/>
                  <a:gd name="T19" fmla="*/ 517 h 553"/>
                  <a:gd name="T20" fmla="*/ 377 w 599"/>
                  <a:gd name="T21" fmla="*/ 438 h 553"/>
                  <a:gd name="T22" fmla="*/ 563 w 599"/>
                  <a:gd name="T23" fmla="*/ 438 h 553"/>
                  <a:gd name="T24" fmla="*/ 599 w 599"/>
                  <a:gd name="T25" fmla="*/ 404 h 553"/>
                  <a:gd name="T26" fmla="*/ 599 w 599"/>
                  <a:gd name="T27" fmla="*/ 34 h 553"/>
                  <a:gd name="T28" fmla="*/ 563 w 599"/>
                  <a:gd name="T29" fmla="*/ 0 h 553"/>
                  <a:gd name="T30" fmla="*/ 553 w 599"/>
                  <a:gd name="T31" fmla="*/ 47 h 553"/>
                  <a:gd name="T32" fmla="*/ 553 w 599"/>
                  <a:gd name="T33" fmla="*/ 392 h 553"/>
                  <a:gd name="T34" fmla="*/ 47 w 599"/>
                  <a:gd name="T35" fmla="*/ 392 h 553"/>
                  <a:gd name="T36" fmla="*/ 47 w 599"/>
                  <a:gd name="T37" fmla="*/ 47 h 553"/>
                  <a:gd name="T38" fmla="*/ 554 w 599"/>
                  <a:gd name="T39" fmla="*/ 46 h 553"/>
                  <a:gd name="T40" fmla="*/ 553 w 599"/>
                  <a:gd name="T41" fmla="*/ 47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99" h="553">
                    <a:moveTo>
                      <a:pt x="563" y="0"/>
                    </a:moveTo>
                    <a:lnTo>
                      <a:pt x="33" y="0"/>
                    </a:lnTo>
                    <a:cubicBezTo>
                      <a:pt x="15" y="0"/>
                      <a:pt x="0" y="17"/>
                      <a:pt x="0" y="34"/>
                    </a:cubicBezTo>
                    <a:lnTo>
                      <a:pt x="0" y="404"/>
                    </a:lnTo>
                    <a:cubicBezTo>
                      <a:pt x="0" y="422"/>
                      <a:pt x="15" y="438"/>
                      <a:pt x="33" y="438"/>
                    </a:cubicBezTo>
                    <a:lnTo>
                      <a:pt x="214" y="438"/>
                    </a:lnTo>
                    <a:cubicBezTo>
                      <a:pt x="234" y="507"/>
                      <a:pt x="208" y="517"/>
                      <a:pt x="93" y="517"/>
                    </a:cubicBezTo>
                    <a:lnTo>
                      <a:pt x="93" y="553"/>
                    </a:lnTo>
                    <a:lnTo>
                      <a:pt x="484" y="553"/>
                    </a:lnTo>
                    <a:lnTo>
                      <a:pt x="484" y="517"/>
                    </a:lnTo>
                    <a:cubicBezTo>
                      <a:pt x="369" y="517"/>
                      <a:pt x="357" y="507"/>
                      <a:pt x="377" y="438"/>
                    </a:cubicBezTo>
                    <a:lnTo>
                      <a:pt x="563" y="438"/>
                    </a:lnTo>
                    <a:cubicBezTo>
                      <a:pt x="581" y="438"/>
                      <a:pt x="599" y="422"/>
                      <a:pt x="599" y="404"/>
                    </a:cubicBezTo>
                    <a:lnTo>
                      <a:pt x="599" y="34"/>
                    </a:lnTo>
                    <a:cubicBezTo>
                      <a:pt x="599" y="17"/>
                      <a:pt x="581" y="0"/>
                      <a:pt x="563" y="0"/>
                    </a:cubicBezTo>
                    <a:close/>
                    <a:moveTo>
                      <a:pt x="553" y="47"/>
                    </a:moveTo>
                    <a:lnTo>
                      <a:pt x="553" y="392"/>
                    </a:lnTo>
                    <a:lnTo>
                      <a:pt x="47" y="392"/>
                    </a:lnTo>
                    <a:lnTo>
                      <a:pt x="47" y="47"/>
                    </a:lnTo>
                    <a:lnTo>
                      <a:pt x="554" y="46"/>
                    </a:lnTo>
                    <a:lnTo>
                      <a:pt x="553" y="47"/>
                    </a:lnTo>
                    <a:close/>
                  </a:path>
                </a:pathLst>
              </a:custGeom>
              <a:solidFill>
                <a:srgbClr val="00188F"/>
              </a:solidFill>
              <a:ln w="0">
                <a:noFill/>
                <a:prstDash val="solid"/>
                <a:round/>
                <a:headEnd/>
                <a:tailEnd/>
              </a:ln>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56" name="Freeform 6"/>
              <p:cNvSpPr>
                <a:spLocks/>
              </p:cNvSpPr>
              <p:nvPr/>
            </p:nvSpPr>
            <p:spPr bwMode="auto">
              <a:xfrm>
                <a:off x="7366470" y="4896105"/>
                <a:ext cx="130175" cy="74613"/>
              </a:xfrm>
              <a:custGeom>
                <a:avLst/>
                <a:gdLst>
                  <a:gd name="T0" fmla="*/ 82 w 82"/>
                  <a:gd name="T1" fmla="*/ 23 h 47"/>
                  <a:gd name="T2" fmla="*/ 41 w 82"/>
                  <a:gd name="T3" fmla="*/ 0 h 47"/>
                  <a:gd name="T4" fmla="*/ 0 w 82"/>
                  <a:gd name="T5" fmla="*/ 23 h 47"/>
                  <a:gd name="T6" fmla="*/ 0 w 82"/>
                  <a:gd name="T7" fmla="*/ 24 h 47"/>
                  <a:gd name="T8" fmla="*/ 41 w 82"/>
                  <a:gd name="T9" fmla="*/ 47 h 47"/>
                  <a:gd name="T10" fmla="*/ 82 w 82"/>
                  <a:gd name="T11" fmla="*/ 24 h 47"/>
                  <a:gd name="T12" fmla="*/ 82 w 82"/>
                  <a:gd name="T13" fmla="*/ 23 h 47"/>
                </a:gdLst>
                <a:ahLst/>
                <a:cxnLst>
                  <a:cxn ang="0">
                    <a:pos x="T0" y="T1"/>
                  </a:cxn>
                  <a:cxn ang="0">
                    <a:pos x="T2" y="T3"/>
                  </a:cxn>
                  <a:cxn ang="0">
                    <a:pos x="T4" y="T5"/>
                  </a:cxn>
                  <a:cxn ang="0">
                    <a:pos x="T6" y="T7"/>
                  </a:cxn>
                  <a:cxn ang="0">
                    <a:pos x="T8" y="T9"/>
                  </a:cxn>
                  <a:cxn ang="0">
                    <a:pos x="T10" y="T11"/>
                  </a:cxn>
                  <a:cxn ang="0">
                    <a:pos x="T12" y="T13"/>
                  </a:cxn>
                </a:cxnLst>
                <a:rect l="0" t="0" r="r" b="b"/>
                <a:pathLst>
                  <a:path w="82" h="47">
                    <a:moveTo>
                      <a:pt x="82" y="23"/>
                    </a:moveTo>
                    <a:lnTo>
                      <a:pt x="41" y="0"/>
                    </a:lnTo>
                    <a:lnTo>
                      <a:pt x="0" y="23"/>
                    </a:lnTo>
                    <a:lnTo>
                      <a:pt x="0" y="24"/>
                    </a:lnTo>
                    <a:lnTo>
                      <a:pt x="41" y="47"/>
                    </a:lnTo>
                    <a:lnTo>
                      <a:pt x="82" y="24"/>
                    </a:lnTo>
                    <a:lnTo>
                      <a:pt x="82"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57" name="Freeform 7"/>
              <p:cNvSpPr>
                <a:spLocks/>
              </p:cNvSpPr>
              <p:nvPr/>
            </p:nvSpPr>
            <p:spPr bwMode="auto">
              <a:xfrm>
                <a:off x="7437908" y="4945317"/>
                <a:ext cx="65088" cy="111125"/>
              </a:xfrm>
              <a:custGeom>
                <a:avLst/>
                <a:gdLst>
                  <a:gd name="T0" fmla="*/ 0 w 41"/>
                  <a:gd name="T1" fmla="*/ 23 h 70"/>
                  <a:gd name="T2" fmla="*/ 0 w 41"/>
                  <a:gd name="T3" fmla="*/ 70 h 70"/>
                  <a:gd name="T4" fmla="*/ 41 w 41"/>
                  <a:gd name="T5" fmla="*/ 47 h 70"/>
                  <a:gd name="T6" fmla="*/ 41 w 41"/>
                  <a:gd name="T7" fmla="*/ 0 h 70"/>
                  <a:gd name="T8" fmla="*/ 0 w 41"/>
                  <a:gd name="T9" fmla="*/ 23 h 70"/>
                </a:gdLst>
                <a:ahLst/>
                <a:cxnLst>
                  <a:cxn ang="0">
                    <a:pos x="T0" y="T1"/>
                  </a:cxn>
                  <a:cxn ang="0">
                    <a:pos x="T2" y="T3"/>
                  </a:cxn>
                  <a:cxn ang="0">
                    <a:pos x="T4" y="T5"/>
                  </a:cxn>
                  <a:cxn ang="0">
                    <a:pos x="T6" y="T7"/>
                  </a:cxn>
                  <a:cxn ang="0">
                    <a:pos x="T8" y="T9"/>
                  </a:cxn>
                </a:cxnLst>
                <a:rect l="0" t="0" r="r" b="b"/>
                <a:pathLst>
                  <a:path w="41" h="70">
                    <a:moveTo>
                      <a:pt x="0" y="23"/>
                    </a:moveTo>
                    <a:lnTo>
                      <a:pt x="0" y="70"/>
                    </a:lnTo>
                    <a:lnTo>
                      <a:pt x="41" y="47"/>
                    </a:lnTo>
                    <a:lnTo>
                      <a:pt x="41" y="0"/>
                    </a:lnTo>
                    <a:lnTo>
                      <a:pt x="0"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158" name="Freeform 8"/>
              <p:cNvSpPr>
                <a:spLocks/>
              </p:cNvSpPr>
              <p:nvPr/>
            </p:nvSpPr>
            <p:spPr bwMode="auto">
              <a:xfrm>
                <a:off x="7360120" y="4945317"/>
                <a:ext cx="65088" cy="111125"/>
              </a:xfrm>
              <a:custGeom>
                <a:avLst/>
                <a:gdLst>
                  <a:gd name="T0" fmla="*/ 41 w 41"/>
                  <a:gd name="T1" fmla="*/ 23 h 70"/>
                  <a:gd name="T2" fmla="*/ 0 w 41"/>
                  <a:gd name="T3" fmla="*/ 0 h 70"/>
                  <a:gd name="T4" fmla="*/ 0 w 41"/>
                  <a:gd name="T5" fmla="*/ 47 h 70"/>
                  <a:gd name="T6" fmla="*/ 41 w 41"/>
                  <a:gd name="T7" fmla="*/ 70 h 70"/>
                  <a:gd name="T8" fmla="*/ 41 w 41"/>
                  <a:gd name="T9" fmla="*/ 23 h 70"/>
                </a:gdLst>
                <a:ahLst/>
                <a:cxnLst>
                  <a:cxn ang="0">
                    <a:pos x="T0" y="T1"/>
                  </a:cxn>
                  <a:cxn ang="0">
                    <a:pos x="T2" y="T3"/>
                  </a:cxn>
                  <a:cxn ang="0">
                    <a:pos x="T4" y="T5"/>
                  </a:cxn>
                  <a:cxn ang="0">
                    <a:pos x="T6" y="T7"/>
                  </a:cxn>
                  <a:cxn ang="0">
                    <a:pos x="T8" y="T9"/>
                  </a:cxn>
                </a:cxnLst>
                <a:rect l="0" t="0" r="r" b="b"/>
                <a:pathLst>
                  <a:path w="41" h="70">
                    <a:moveTo>
                      <a:pt x="41" y="23"/>
                    </a:moveTo>
                    <a:lnTo>
                      <a:pt x="0" y="0"/>
                    </a:lnTo>
                    <a:lnTo>
                      <a:pt x="0" y="47"/>
                    </a:lnTo>
                    <a:lnTo>
                      <a:pt x="41" y="70"/>
                    </a:lnTo>
                    <a:lnTo>
                      <a:pt x="41" y="23"/>
                    </a:lnTo>
                    <a:close/>
                  </a:path>
                </a:pathLst>
              </a:custGeom>
              <a:solidFill>
                <a:srgbClr val="00188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grpSp>
      </p:grpSp>
      <p:sp>
        <p:nvSpPr>
          <p:cNvPr id="152" name="Text To Outline"/>
          <p:cNvSpPr/>
          <p:nvPr/>
        </p:nvSpPr>
        <p:spPr bwMode="auto">
          <a:xfrm>
            <a:off x="11257082" y="2963264"/>
            <a:ext cx="264016" cy="179853"/>
          </a:xfrm>
          <a:custGeom>
            <a:avLst/>
            <a:gdLst/>
            <a:ahLst/>
            <a:cxnLst/>
            <a:rect l="l" t="t" r="r" b="b"/>
            <a:pathLst>
              <a:path w="129495" h="88213">
                <a:moveTo>
                  <a:pt x="0" y="24789"/>
                </a:moveTo>
                <a:lnTo>
                  <a:pt x="20436" y="24789"/>
                </a:lnTo>
                <a:lnTo>
                  <a:pt x="31198" y="62940"/>
                </a:lnTo>
                <a:cubicBezTo>
                  <a:pt x="32407" y="67253"/>
                  <a:pt x="33113" y="70921"/>
                  <a:pt x="33314" y="73944"/>
                </a:cubicBezTo>
                <a:lnTo>
                  <a:pt x="33556" y="73944"/>
                </a:lnTo>
                <a:cubicBezTo>
                  <a:pt x="33838" y="71082"/>
                  <a:pt x="34584" y="67535"/>
                  <a:pt x="35793" y="63303"/>
                </a:cubicBezTo>
                <a:lnTo>
                  <a:pt x="46797" y="24789"/>
                </a:lnTo>
                <a:lnTo>
                  <a:pt x="66750" y="24789"/>
                </a:lnTo>
                <a:lnTo>
                  <a:pt x="43714" y="86701"/>
                </a:lnTo>
                <a:lnTo>
                  <a:pt x="21948" y="86701"/>
                </a:lnTo>
                <a:close/>
                <a:moveTo>
                  <a:pt x="79614" y="0"/>
                </a:moveTo>
                <a:lnTo>
                  <a:pt x="125504" y="0"/>
                </a:lnTo>
                <a:lnTo>
                  <a:pt x="125504" y="15599"/>
                </a:lnTo>
                <a:lnTo>
                  <a:pt x="94185" y="15599"/>
                </a:lnTo>
                <a:lnTo>
                  <a:pt x="92976" y="32951"/>
                </a:lnTo>
                <a:cubicBezTo>
                  <a:pt x="96079" y="32709"/>
                  <a:pt x="98760" y="32588"/>
                  <a:pt x="101017" y="32588"/>
                </a:cubicBezTo>
                <a:cubicBezTo>
                  <a:pt x="109925" y="32588"/>
                  <a:pt x="116898" y="34926"/>
                  <a:pt x="121937" y="39602"/>
                </a:cubicBezTo>
                <a:cubicBezTo>
                  <a:pt x="126975" y="44277"/>
                  <a:pt x="129495" y="50565"/>
                  <a:pt x="129495" y="58466"/>
                </a:cubicBezTo>
                <a:cubicBezTo>
                  <a:pt x="129495" y="67213"/>
                  <a:pt x="126492" y="74357"/>
                  <a:pt x="120486" y="79899"/>
                </a:cubicBezTo>
                <a:cubicBezTo>
                  <a:pt x="114480" y="85442"/>
                  <a:pt x="106338" y="88213"/>
                  <a:pt x="96059" y="88213"/>
                </a:cubicBezTo>
                <a:cubicBezTo>
                  <a:pt x="87716" y="88213"/>
                  <a:pt x="80702" y="86963"/>
                  <a:pt x="75019" y="84464"/>
                </a:cubicBezTo>
                <a:lnTo>
                  <a:pt x="75019" y="68140"/>
                </a:lnTo>
                <a:cubicBezTo>
                  <a:pt x="80944" y="71767"/>
                  <a:pt x="87252" y="73581"/>
                  <a:pt x="93943" y="73581"/>
                </a:cubicBezTo>
                <a:cubicBezTo>
                  <a:pt x="98982" y="73581"/>
                  <a:pt x="102922" y="72382"/>
                  <a:pt x="105763" y="69984"/>
                </a:cubicBezTo>
                <a:cubicBezTo>
                  <a:pt x="108605" y="67585"/>
                  <a:pt x="110026" y="64331"/>
                  <a:pt x="110026" y="60219"/>
                </a:cubicBezTo>
                <a:cubicBezTo>
                  <a:pt x="110026" y="51634"/>
                  <a:pt x="103960" y="47341"/>
                  <a:pt x="91827" y="47341"/>
                </a:cubicBezTo>
                <a:cubicBezTo>
                  <a:pt x="87353" y="47341"/>
                  <a:pt x="82194" y="47683"/>
                  <a:pt x="76349" y="48369"/>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60" name="TextBox 159"/>
          <p:cNvSpPr txBox="1"/>
          <p:nvPr/>
        </p:nvSpPr>
        <p:spPr>
          <a:xfrm>
            <a:off x="9464490" y="2928736"/>
            <a:ext cx="280526" cy="271549"/>
          </a:xfrm>
          <a:prstGeom prst="rect">
            <a:avLst/>
          </a:prstGeom>
          <a:noFill/>
        </p:spPr>
        <p:txBody>
          <a:bodyPr wrap="none" lIns="0" tIns="0" rIns="0" bIns="0" rtlCol="0">
            <a:spAutoFit/>
          </a:bodyPr>
          <a:lstStyle/>
          <a:p>
            <a:pPr defTabSz="914016">
              <a:lnSpc>
                <a:spcPct val="90000"/>
              </a:lnSpc>
              <a:spcAft>
                <a:spcPts val="588"/>
              </a:spcAft>
            </a:pPr>
            <a:r>
              <a:rPr lang="en-US" sz="1961" b="1" dirty="0">
                <a:gradFill>
                  <a:gsLst>
                    <a:gs pos="2917">
                      <a:srgbClr val="00188F"/>
                    </a:gs>
                    <a:gs pos="30000">
                      <a:srgbClr val="00188F"/>
                    </a:gs>
                  </a:gsLst>
                  <a:lin ang="5400000" scaled="0"/>
                </a:gradFill>
                <a:latin typeface="Segoe UI"/>
              </a:rPr>
              <a:t>v6</a:t>
            </a:r>
          </a:p>
        </p:txBody>
      </p:sp>
      <p:sp>
        <p:nvSpPr>
          <p:cNvPr id="161" name="TextBox 160"/>
          <p:cNvSpPr txBox="1"/>
          <p:nvPr/>
        </p:nvSpPr>
        <p:spPr>
          <a:xfrm>
            <a:off x="10659385" y="2928736"/>
            <a:ext cx="280526" cy="271549"/>
          </a:xfrm>
          <a:prstGeom prst="rect">
            <a:avLst/>
          </a:prstGeom>
          <a:noFill/>
        </p:spPr>
        <p:txBody>
          <a:bodyPr wrap="none" lIns="0" tIns="0" rIns="0" bIns="0" rtlCol="0">
            <a:spAutoFit/>
          </a:bodyPr>
          <a:lstStyle/>
          <a:p>
            <a:pPr defTabSz="914016">
              <a:lnSpc>
                <a:spcPct val="90000"/>
              </a:lnSpc>
              <a:spcAft>
                <a:spcPts val="588"/>
              </a:spcAft>
            </a:pPr>
            <a:r>
              <a:rPr lang="en-US" sz="1961" b="1" dirty="0">
                <a:gradFill>
                  <a:gsLst>
                    <a:gs pos="2917">
                      <a:srgbClr val="00188F"/>
                    </a:gs>
                    <a:gs pos="30000">
                      <a:srgbClr val="00188F"/>
                    </a:gs>
                  </a:gsLst>
                  <a:lin ang="5400000" scaled="0"/>
                </a:gradFill>
                <a:latin typeface="Segoe UI"/>
              </a:rPr>
              <a:t>v6</a:t>
            </a:r>
          </a:p>
        </p:txBody>
      </p:sp>
      <p:sp>
        <p:nvSpPr>
          <p:cNvPr id="162" name="TextBox 161"/>
          <p:cNvSpPr txBox="1"/>
          <p:nvPr/>
        </p:nvSpPr>
        <p:spPr>
          <a:xfrm>
            <a:off x="11256831" y="2928736"/>
            <a:ext cx="280526" cy="271549"/>
          </a:xfrm>
          <a:prstGeom prst="rect">
            <a:avLst/>
          </a:prstGeom>
          <a:noFill/>
        </p:spPr>
        <p:txBody>
          <a:bodyPr wrap="none" lIns="0" tIns="0" rIns="0" bIns="0" rtlCol="0">
            <a:spAutoFit/>
          </a:bodyPr>
          <a:lstStyle/>
          <a:p>
            <a:pPr defTabSz="914016">
              <a:lnSpc>
                <a:spcPct val="90000"/>
              </a:lnSpc>
              <a:spcAft>
                <a:spcPts val="588"/>
              </a:spcAft>
            </a:pPr>
            <a:r>
              <a:rPr lang="en-US" sz="1961" b="1" dirty="0">
                <a:gradFill>
                  <a:gsLst>
                    <a:gs pos="2917">
                      <a:srgbClr val="00188F"/>
                    </a:gs>
                    <a:gs pos="30000">
                      <a:srgbClr val="00188F"/>
                    </a:gs>
                  </a:gsLst>
                  <a:lin ang="5400000" scaled="0"/>
                </a:gradFill>
                <a:latin typeface="Segoe UI"/>
              </a:rPr>
              <a:t>v6</a:t>
            </a:r>
          </a:p>
        </p:txBody>
      </p:sp>
      <p:sp>
        <p:nvSpPr>
          <p:cNvPr id="163" name="Freeform 5"/>
          <p:cNvSpPr>
            <a:spLocks noChangeAspect="1" noEditPoints="1"/>
          </p:cNvSpPr>
          <p:nvPr/>
        </p:nvSpPr>
        <p:spPr bwMode="auto">
          <a:xfrm>
            <a:off x="9964313" y="3788778"/>
            <a:ext cx="1100542" cy="849981"/>
          </a:xfrm>
          <a:custGeom>
            <a:avLst/>
            <a:gdLst>
              <a:gd name="T0" fmla="*/ 1 w 187"/>
              <a:gd name="T1" fmla="*/ 102 h 143"/>
              <a:gd name="T2" fmla="*/ 6 w 187"/>
              <a:gd name="T3" fmla="*/ 84 h 143"/>
              <a:gd name="T4" fmla="*/ 21 w 187"/>
              <a:gd name="T5" fmla="*/ 32 h 143"/>
              <a:gd name="T6" fmla="*/ 29 w 187"/>
              <a:gd name="T7" fmla="*/ 1 h 143"/>
              <a:gd name="T8" fmla="*/ 31 w 187"/>
              <a:gd name="T9" fmla="*/ 0 h 143"/>
              <a:gd name="T10" fmla="*/ 36 w 187"/>
              <a:gd name="T11" fmla="*/ 0 h 143"/>
              <a:gd name="T12" fmla="*/ 86 w 187"/>
              <a:gd name="T13" fmla="*/ 0 h 143"/>
              <a:gd name="T14" fmla="*/ 114 w 187"/>
              <a:gd name="T15" fmla="*/ 0 h 143"/>
              <a:gd name="T16" fmla="*/ 156 w 187"/>
              <a:gd name="T17" fmla="*/ 0 h 143"/>
              <a:gd name="T18" fmla="*/ 157 w 187"/>
              <a:gd name="T19" fmla="*/ 0 h 143"/>
              <a:gd name="T20" fmla="*/ 158 w 187"/>
              <a:gd name="T21" fmla="*/ 1 h 143"/>
              <a:gd name="T22" fmla="*/ 163 w 187"/>
              <a:gd name="T23" fmla="*/ 20 h 143"/>
              <a:gd name="T24" fmla="*/ 178 w 187"/>
              <a:gd name="T25" fmla="*/ 72 h 143"/>
              <a:gd name="T26" fmla="*/ 186 w 187"/>
              <a:gd name="T27" fmla="*/ 102 h 143"/>
              <a:gd name="T28" fmla="*/ 184 w 187"/>
              <a:gd name="T29" fmla="*/ 105 h 143"/>
              <a:gd name="T30" fmla="*/ 163 w 187"/>
              <a:gd name="T31" fmla="*/ 105 h 143"/>
              <a:gd name="T32" fmla="*/ 109 w 187"/>
              <a:gd name="T33" fmla="*/ 105 h 143"/>
              <a:gd name="T34" fmla="*/ 88 w 187"/>
              <a:gd name="T35" fmla="*/ 105 h 143"/>
              <a:gd name="T36" fmla="*/ 38 w 187"/>
              <a:gd name="T37" fmla="*/ 105 h 143"/>
              <a:gd name="T38" fmla="*/ 3 w 187"/>
              <a:gd name="T39" fmla="*/ 105 h 143"/>
              <a:gd name="T40" fmla="*/ 1 w 187"/>
              <a:gd name="T41" fmla="*/ 102 h 143"/>
              <a:gd name="T42" fmla="*/ 186 w 187"/>
              <a:gd name="T43" fmla="*/ 112 h 143"/>
              <a:gd name="T44" fmla="*/ 186 w 187"/>
              <a:gd name="T45" fmla="*/ 141 h 143"/>
              <a:gd name="T46" fmla="*/ 186 w 187"/>
              <a:gd name="T47" fmla="*/ 142 h 143"/>
              <a:gd name="T48" fmla="*/ 184 w 187"/>
              <a:gd name="T49" fmla="*/ 143 h 143"/>
              <a:gd name="T50" fmla="*/ 172 w 187"/>
              <a:gd name="T51" fmla="*/ 143 h 143"/>
              <a:gd name="T52" fmla="*/ 128 w 187"/>
              <a:gd name="T53" fmla="*/ 143 h 143"/>
              <a:gd name="T54" fmla="*/ 72 w 187"/>
              <a:gd name="T55" fmla="*/ 143 h 143"/>
              <a:gd name="T56" fmla="*/ 24 w 187"/>
              <a:gd name="T57" fmla="*/ 143 h 143"/>
              <a:gd name="T58" fmla="*/ 3 w 187"/>
              <a:gd name="T59" fmla="*/ 143 h 143"/>
              <a:gd name="T60" fmla="*/ 1 w 187"/>
              <a:gd name="T61" fmla="*/ 141 h 143"/>
              <a:gd name="T62" fmla="*/ 1 w 187"/>
              <a:gd name="T63" fmla="*/ 112 h 143"/>
              <a:gd name="T64" fmla="*/ 3 w 187"/>
              <a:gd name="T65" fmla="*/ 110 h 143"/>
              <a:gd name="T66" fmla="*/ 15 w 187"/>
              <a:gd name="T67" fmla="*/ 110 h 143"/>
              <a:gd name="T68" fmla="*/ 59 w 187"/>
              <a:gd name="T69" fmla="*/ 110 h 143"/>
              <a:gd name="T70" fmla="*/ 115 w 187"/>
              <a:gd name="T71" fmla="*/ 110 h 143"/>
              <a:gd name="T72" fmla="*/ 164 w 187"/>
              <a:gd name="T73" fmla="*/ 110 h 143"/>
              <a:gd name="T74" fmla="*/ 184 w 187"/>
              <a:gd name="T75" fmla="*/ 110 h 143"/>
              <a:gd name="T76" fmla="*/ 186 w 187"/>
              <a:gd name="T77" fmla="*/ 112 h 143"/>
              <a:gd name="T78" fmla="*/ 25 w 187"/>
              <a:gd name="T79" fmla="*/ 126 h 143"/>
              <a:gd name="T80" fmla="*/ 19 w 187"/>
              <a:gd name="T81" fmla="*/ 120 h 143"/>
              <a:gd name="T82" fmla="*/ 13 w 187"/>
              <a:gd name="T83" fmla="*/ 126 h 143"/>
              <a:gd name="T84" fmla="*/ 19 w 187"/>
              <a:gd name="T85" fmla="*/ 132 h 143"/>
              <a:gd name="T86" fmla="*/ 25 w 187"/>
              <a:gd name="T87" fmla="*/ 126 h 143"/>
              <a:gd name="T88" fmla="*/ 152 w 187"/>
              <a:gd name="T89" fmla="*/ 126 h 143"/>
              <a:gd name="T90" fmla="*/ 149 w 187"/>
              <a:gd name="T91" fmla="*/ 123 h 143"/>
              <a:gd name="T92" fmla="*/ 38 w 187"/>
              <a:gd name="T93" fmla="*/ 123 h 143"/>
              <a:gd name="T94" fmla="*/ 35 w 187"/>
              <a:gd name="T95" fmla="*/ 126 h 143"/>
              <a:gd name="T96" fmla="*/ 38 w 187"/>
              <a:gd name="T97" fmla="*/ 129 h 143"/>
              <a:gd name="T98" fmla="*/ 149 w 187"/>
              <a:gd name="T99" fmla="*/ 129 h 143"/>
              <a:gd name="T100" fmla="*/ 152 w 187"/>
              <a:gd name="T101" fmla="*/ 126 h 143"/>
              <a:gd name="T102" fmla="*/ 174 w 187"/>
              <a:gd name="T103" fmla="*/ 126 h 143"/>
              <a:gd name="T104" fmla="*/ 168 w 187"/>
              <a:gd name="T105" fmla="*/ 120 h 143"/>
              <a:gd name="T106" fmla="*/ 162 w 187"/>
              <a:gd name="T107" fmla="*/ 126 h 143"/>
              <a:gd name="T108" fmla="*/ 168 w 187"/>
              <a:gd name="T109" fmla="*/ 132 h 143"/>
              <a:gd name="T110" fmla="*/ 174 w 187"/>
              <a:gd name="T111" fmla="*/ 12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7" h="143">
                <a:moveTo>
                  <a:pt x="1" y="102"/>
                </a:moveTo>
                <a:cubicBezTo>
                  <a:pt x="3" y="96"/>
                  <a:pt x="5" y="90"/>
                  <a:pt x="6" y="84"/>
                </a:cubicBezTo>
                <a:cubicBezTo>
                  <a:pt x="11" y="66"/>
                  <a:pt x="16" y="49"/>
                  <a:pt x="21" y="32"/>
                </a:cubicBezTo>
                <a:cubicBezTo>
                  <a:pt x="24" y="22"/>
                  <a:pt x="26" y="12"/>
                  <a:pt x="29" y="1"/>
                </a:cubicBezTo>
                <a:cubicBezTo>
                  <a:pt x="30" y="0"/>
                  <a:pt x="31" y="0"/>
                  <a:pt x="31" y="0"/>
                </a:cubicBezTo>
                <a:cubicBezTo>
                  <a:pt x="33" y="0"/>
                  <a:pt x="34" y="0"/>
                  <a:pt x="36" y="0"/>
                </a:cubicBezTo>
                <a:cubicBezTo>
                  <a:pt x="53" y="0"/>
                  <a:pt x="70" y="0"/>
                  <a:pt x="86" y="0"/>
                </a:cubicBezTo>
                <a:cubicBezTo>
                  <a:pt x="95" y="0"/>
                  <a:pt x="105" y="0"/>
                  <a:pt x="114" y="0"/>
                </a:cubicBezTo>
                <a:cubicBezTo>
                  <a:pt x="128" y="0"/>
                  <a:pt x="142" y="0"/>
                  <a:pt x="156" y="0"/>
                </a:cubicBezTo>
                <a:cubicBezTo>
                  <a:pt x="157" y="0"/>
                  <a:pt x="157" y="0"/>
                  <a:pt x="157" y="0"/>
                </a:cubicBezTo>
                <a:cubicBezTo>
                  <a:pt x="158" y="0"/>
                  <a:pt x="158" y="1"/>
                  <a:pt x="158" y="1"/>
                </a:cubicBezTo>
                <a:cubicBezTo>
                  <a:pt x="159" y="8"/>
                  <a:pt x="161" y="14"/>
                  <a:pt x="163" y="20"/>
                </a:cubicBezTo>
                <a:cubicBezTo>
                  <a:pt x="168" y="38"/>
                  <a:pt x="173" y="55"/>
                  <a:pt x="178" y="72"/>
                </a:cubicBezTo>
                <a:cubicBezTo>
                  <a:pt x="181" y="83"/>
                  <a:pt x="183" y="92"/>
                  <a:pt x="186" y="102"/>
                </a:cubicBezTo>
                <a:cubicBezTo>
                  <a:pt x="187" y="104"/>
                  <a:pt x="185" y="105"/>
                  <a:pt x="184" y="105"/>
                </a:cubicBezTo>
                <a:cubicBezTo>
                  <a:pt x="177" y="105"/>
                  <a:pt x="170" y="105"/>
                  <a:pt x="163" y="105"/>
                </a:cubicBezTo>
                <a:cubicBezTo>
                  <a:pt x="145" y="105"/>
                  <a:pt x="126" y="105"/>
                  <a:pt x="109" y="105"/>
                </a:cubicBezTo>
                <a:cubicBezTo>
                  <a:pt x="101" y="105"/>
                  <a:pt x="95" y="105"/>
                  <a:pt x="88" y="105"/>
                </a:cubicBezTo>
                <a:cubicBezTo>
                  <a:pt x="71" y="105"/>
                  <a:pt x="54" y="105"/>
                  <a:pt x="38" y="105"/>
                </a:cubicBezTo>
                <a:cubicBezTo>
                  <a:pt x="26" y="105"/>
                  <a:pt x="14" y="105"/>
                  <a:pt x="3" y="105"/>
                </a:cubicBezTo>
                <a:cubicBezTo>
                  <a:pt x="2" y="105"/>
                  <a:pt x="0" y="104"/>
                  <a:pt x="1" y="102"/>
                </a:cubicBezTo>
                <a:close/>
                <a:moveTo>
                  <a:pt x="186" y="112"/>
                </a:moveTo>
                <a:cubicBezTo>
                  <a:pt x="186" y="122"/>
                  <a:pt x="186" y="131"/>
                  <a:pt x="186" y="141"/>
                </a:cubicBezTo>
                <a:cubicBezTo>
                  <a:pt x="186" y="141"/>
                  <a:pt x="186" y="142"/>
                  <a:pt x="186" y="142"/>
                </a:cubicBezTo>
                <a:cubicBezTo>
                  <a:pt x="185" y="143"/>
                  <a:pt x="185" y="143"/>
                  <a:pt x="184" y="143"/>
                </a:cubicBezTo>
                <a:cubicBezTo>
                  <a:pt x="180" y="143"/>
                  <a:pt x="176" y="143"/>
                  <a:pt x="172" y="143"/>
                </a:cubicBezTo>
                <a:cubicBezTo>
                  <a:pt x="158" y="143"/>
                  <a:pt x="143" y="143"/>
                  <a:pt x="128" y="143"/>
                </a:cubicBezTo>
                <a:cubicBezTo>
                  <a:pt x="109" y="143"/>
                  <a:pt x="91" y="143"/>
                  <a:pt x="72" y="143"/>
                </a:cubicBezTo>
                <a:cubicBezTo>
                  <a:pt x="56" y="143"/>
                  <a:pt x="40" y="143"/>
                  <a:pt x="24" y="143"/>
                </a:cubicBezTo>
                <a:cubicBezTo>
                  <a:pt x="17" y="143"/>
                  <a:pt x="10" y="143"/>
                  <a:pt x="3" y="143"/>
                </a:cubicBezTo>
                <a:cubicBezTo>
                  <a:pt x="2" y="143"/>
                  <a:pt x="1" y="142"/>
                  <a:pt x="1" y="141"/>
                </a:cubicBezTo>
                <a:cubicBezTo>
                  <a:pt x="1" y="131"/>
                  <a:pt x="1" y="122"/>
                  <a:pt x="1" y="112"/>
                </a:cubicBezTo>
                <a:cubicBezTo>
                  <a:pt x="1" y="110"/>
                  <a:pt x="2" y="110"/>
                  <a:pt x="3" y="110"/>
                </a:cubicBezTo>
                <a:cubicBezTo>
                  <a:pt x="7" y="110"/>
                  <a:pt x="11" y="110"/>
                  <a:pt x="15" y="110"/>
                </a:cubicBezTo>
                <a:cubicBezTo>
                  <a:pt x="30" y="110"/>
                  <a:pt x="44" y="110"/>
                  <a:pt x="59" y="110"/>
                </a:cubicBezTo>
                <a:cubicBezTo>
                  <a:pt x="78" y="110"/>
                  <a:pt x="96" y="110"/>
                  <a:pt x="115" y="110"/>
                </a:cubicBezTo>
                <a:cubicBezTo>
                  <a:pt x="131" y="110"/>
                  <a:pt x="147" y="110"/>
                  <a:pt x="164" y="110"/>
                </a:cubicBezTo>
                <a:cubicBezTo>
                  <a:pt x="170" y="110"/>
                  <a:pt x="177" y="110"/>
                  <a:pt x="184" y="110"/>
                </a:cubicBezTo>
                <a:cubicBezTo>
                  <a:pt x="185" y="110"/>
                  <a:pt x="186" y="110"/>
                  <a:pt x="186" y="112"/>
                </a:cubicBezTo>
                <a:close/>
                <a:moveTo>
                  <a:pt x="25" y="126"/>
                </a:moveTo>
                <a:cubicBezTo>
                  <a:pt x="25" y="123"/>
                  <a:pt x="22" y="120"/>
                  <a:pt x="19" y="120"/>
                </a:cubicBezTo>
                <a:cubicBezTo>
                  <a:pt x="16" y="120"/>
                  <a:pt x="13" y="123"/>
                  <a:pt x="13" y="126"/>
                </a:cubicBezTo>
                <a:cubicBezTo>
                  <a:pt x="13" y="130"/>
                  <a:pt x="16" y="132"/>
                  <a:pt x="19" y="132"/>
                </a:cubicBezTo>
                <a:cubicBezTo>
                  <a:pt x="22" y="132"/>
                  <a:pt x="25" y="130"/>
                  <a:pt x="25" y="126"/>
                </a:cubicBezTo>
                <a:close/>
                <a:moveTo>
                  <a:pt x="152" y="126"/>
                </a:moveTo>
                <a:cubicBezTo>
                  <a:pt x="152" y="125"/>
                  <a:pt x="151" y="123"/>
                  <a:pt x="149" y="123"/>
                </a:cubicBezTo>
                <a:cubicBezTo>
                  <a:pt x="38" y="123"/>
                  <a:pt x="38" y="123"/>
                  <a:pt x="38" y="123"/>
                </a:cubicBezTo>
                <a:cubicBezTo>
                  <a:pt x="37" y="123"/>
                  <a:pt x="35" y="125"/>
                  <a:pt x="35" y="126"/>
                </a:cubicBezTo>
                <a:cubicBezTo>
                  <a:pt x="35" y="128"/>
                  <a:pt x="37" y="129"/>
                  <a:pt x="38" y="129"/>
                </a:cubicBezTo>
                <a:cubicBezTo>
                  <a:pt x="149" y="129"/>
                  <a:pt x="149" y="129"/>
                  <a:pt x="149" y="129"/>
                </a:cubicBezTo>
                <a:cubicBezTo>
                  <a:pt x="151" y="129"/>
                  <a:pt x="152" y="128"/>
                  <a:pt x="152" y="126"/>
                </a:cubicBezTo>
                <a:close/>
                <a:moveTo>
                  <a:pt x="174" y="126"/>
                </a:moveTo>
                <a:cubicBezTo>
                  <a:pt x="174" y="123"/>
                  <a:pt x="172" y="120"/>
                  <a:pt x="168" y="120"/>
                </a:cubicBezTo>
                <a:cubicBezTo>
                  <a:pt x="165" y="120"/>
                  <a:pt x="162" y="123"/>
                  <a:pt x="162" y="126"/>
                </a:cubicBezTo>
                <a:cubicBezTo>
                  <a:pt x="162" y="130"/>
                  <a:pt x="165" y="132"/>
                  <a:pt x="168" y="132"/>
                </a:cubicBezTo>
                <a:cubicBezTo>
                  <a:pt x="172" y="132"/>
                  <a:pt x="174" y="130"/>
                  <a:pt x="174" y="126"/>
                </a:cubicBezTo>
                <a:close/>
              </a:path>
            </a:pathLst>
          </a:custGeom>
          <a:solidFill>
            <a:srgbClr val="505050"/>
          </a:solidFill>
          <a:ln>
            <a:noFill/>
          </a:ln>
          <a:extLst/>
        </p:spPr>
        <p:txBody>
          <a:bodyPr vert="horz" wrap="square" lIns="89617" tIns="44808" rIns="89617" bIns="44808" numCol="1" anchor="t" anchorCtr="0" compatLnSpc="1">
            <a:prstTxWarp prst="textNoShape">
              <a:avLst/>
            </a:prstTxWarp>
          </a:bodyPr>
          <a:lstStyle/>
          <a:p>
            <a:pPr defTabSz="914016"/>
            <a:endParaRPr lang="en-US" sz="1765">
              <a:solidFill>
                <a:srgbClr val="505050"/>
              </a:solidFill>
              <a:latin typeface="Segoe UI"/>
            </a:endParaRPr>
          </a:p>
        </p:txBody>
      </p:sp>
      <p:sp>
        <p:nvSpPr>
          <p:cNvPr id="6" name="Title 5"/>
          <p:cNvSpPr>
            <a:spLocks noGrp="1"/>
          </p:cNvSpPr>
          <p:nvPr>
            <p:ph type="title"/>
          </p:nvPr>
        </p:nvSpPr>
        <p:spPr>
          <a:xfrm>
            <a:off x="367354" y="89297"/>
            <a:ext cx="10515600" cy="1325563"/>
          </a:xfrm>
        </p:spPr>
        <p:txBody>
          <a:bodyPr/>
          <a:lstStyle/>
          <a:p>
            <a:r>
              <a:rPr lang="it-IT" dirty="0"/>
              <a:t>Virtual Machine Upgrade</a:t>
            </a:r>
            <a:endParaRPr lang="en-US" dirty="0"/>
          </a:p>
        </p:txBody>
      </p:sp>
    </p:spTree>
    <p:extLst>
      <p:ext uri="{BB962C8B-B14F-4D97-AF65-F5344CB8AC3E}">
        <p14:creationId xmlns:p14="http://schemas.microsoft.com/office/powerpoint/2010/main" val="228913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500"/>
                                        <p:tgtEl>
                                          <p:spTgt spid="5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1"/>
                                        </p:tgtEl>
                                        <p:attrNameLst>
                                          <p:attrName>style.visibility</p:attrName>
                                        </p:attrNameLst>
                                      </p:cBhvr>
                                      <p:to>
                                        <p:strVal val="visible"/>
                                      </p:to>
                                    </p:set>
                                    <p:animEffect transition="in" filter="fade">
                                      <p:cBhvr>
                                        <p:cTn id="10" dur="500"/>
                                        <p:tgtEl>
                                          <p:spTgt spid="16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2"/>
                                        </p:tgtEl>
                                        <p:attrNameLst>
                                          <p:attrName>style.visibility</p:attrName>
                                        </p:attrNameLst>
                                      </p:cBhvr>
                                      <p:to>
                                        <p:strVal val="visible"/>
                                      </p:to>
                                    </p:set>
                                    <p:animEffect transition="in" filter="fade">
                                      <p:cBhvr>
                                        <p:cTn id="13" dur="500"/>
                                        <p:tgtEl>
                                          <p:spTgt spid="162"/>
                                        </p:tgtEl>
                                      </p:cBhvr>
                                    </p:animEffect>
                                  </p:childTnLst>
                                </p:cTn>
                              </p:par>
                              <p:par>
                                <p:cTn id="14" presetID="10" presetClass="exit" presetSubtype="0" fill="hold" grpId="0" nodeType="withEffect">
                                  <p:stCondLst>
                                    <p:cond delay="0"/>
                                  </p:stCondLst>
                                  <p:childTnLst>
                                    <p:animEffect transition="out" filter="fade">
                                      <p:cBhvr>
                                        <p:cTn id="15" dur="500"/>
                                        <p:tgtEl>
                                          <p:spTgt spid="143"/>
                                        </p:tgtEl>
                                      </p:cBhvr>
                                    </p:animEffect>
                                    <p:set>
                                      <p:cBhvr>
                                        <p:cTn id="16" dur="1" fill="hold">
                                          <p:stCondLst>
                                            <p:cond delay="499"/>
                                          </p:stCondLst>
                                        </p:cTn>
                                        <p:tgtEl>
                                          <p:spTgt spid="143"/>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152"/>
                                        </p:tgtEl>
                                      </p:cBhvr>
                                    </p:animEffect>
                                    <p:set>
                                      <p:cBhvr>
                                        <p:cTn id="19" dur="1" fill="hold">
                                          <p:stCondLst>
                                            <p:cond delay="499"/>
                                          </p:stCondLst>
                                        </p:cTn>
                                        <p:tgtEl>
                                          <p:spTgt spid="15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645">
                                            <p:txEl>
                                              <p:pRg st="5" end="5"/>
                                            </p:txEl>
                                          </p:spTgt>
                                        </p:tgtEl>
                                        <p:attrNameLst>
                                          <p:attrName>style.visibility</p:attrName>
                                        </p:attrNameLst>
                                      </p:cBhvr>
                                      <p:to>
                                        <p:strVal val="visible"/>
                                      </p:to>
                                    </p:set>
                                    <p:animEffect transition="in" filter="fade">
                                      <p:cBhvr>
                                        <p:cTn id="24" dur="500"/>
                                        <p:tgtEl>
                                          <p:spTgt spid="645">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645">
                                            <p:txEl>
                                              <p:pRg st="6" end="6"/>
                                            </p:txEl>
                                          </p:spTgt>
                                        </p:tgtEl>
                                        <p:attrNameLst>
                                          <p:attrName>style.visibility</p:attrName>
                                        </p:attrNameLst>
                                      </p:cBhvr>
                                      <p:to>
                                        <p:strVal val="visible"/>
                                      </p:to>
                                    </p:set>
                                    <p:animEffect transition="in" filter="fade">
                                      <p:cBhvr>
                                        <p:cTn id="27" dur="500"/>
                                        <p:tgtEl>
                                          <p:spTgt spid="64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143" grpId="0" animBg="1"/>
      <p:bldP spid="152" grpId="0" animBg="1"/>
      <p:bldP spid="161" grpId="0"/>
      <p:bldP spid="162" grpId="0"/>
    </p:bld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zione2" id="{762F684F-61CB-FA47-846D-C712DD394487}" vid="{88725C18-1097-9746-85A7-92ECE5AD570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Template>
  <TotalTime>172</TotalTime>
  <Words>1987</Words>
  <Application>Microsoft Office PowerPoint</Application>
  <PresentationFormat>Widescreen</PresentationFormat>
  <Paragraphs>241</Paragraphs>
  <Slides>16</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Consolas</vt:lpstr>
      <vt:lpstr>Lucida Console</vt:lpstr>
      <vt:lpstr>Segoe</vt:lpstr>
      <vt:lpstr>Segoe UI</vt:lpstr>
      <vt:lpstr>Segoe UI Light</vt:lpstr>
      <vt:lpstr>Wingdings</vt:lpstr>
      <vt:lpstr>Tema di Office</vt:lpstr>
      <vt:lpstr>PowerPoint Presentation</vt:lpstr>
      <vt:lpstr>Windows Server 2016: le novità di Hyper-V</vt:lpstr>
      <vt:lpstr>Agenda</vt:lpstr>
      <vt:lpstr>Nano Server</vt:lpstr>
      <vt:lpstr>PowerPoint Presentation</vt:lpstr>
      <vt:lpstr>PowerPoint Presentation</vt:lpstr>
      <vt:lpstr>Shielded VMs</vt:lpstr>
      <vt:lpstr>Upgrade</vt:lpstr>
      <vt:lpstr>Virtual Machine Upgrade</vt:lpstr>
      <vt:lpstr>VM Storage Resiliency</vt:lpstr>
      <vt:lpstr>New Backup for Hyper-V </vt:lpstr>
      <vt:lpstr>Shared VHDX Integration </vt:lpstr>
      <vt:lpstr>Online VM Configuration Changes</vt:lpstr>
      <vt:lpstr>Production checkpoints</vt:lpstr>
      <vt:lpstr>PowerShell Direct</vt:lpstr>
      <vt:lpstr>Domande?  Materiale su http://www.communitydays.it/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 Core 1</dc:title>
  <dc:creator>Daniele Bochicchio</dc:creator>
  <cp:lastModifiedBy>Francesco Valerio Buccoli</cp:lastModifiedBy>
  <cp:revision>26</cp:revision>
  <dcterms:created xsi:type="dcterms:W3CDTF">2016-09-24T07:27:34Z</dcterms:created>
  <dcterms:modified xsi:type="dcterms:W3CDTF">2016-10-10T14:08:45Z</dcterms:modified>
</cp:coreProperties>
</file>

<file path=docProps/thumbnail.jpeg>
</file>